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700" r:id="rId4"/>
    <p:sldMasterId id="2147483710" r:id="rId5"/>
    <p:sldMasterId id="2147483720" r:id="rId6"/>
    <p:sldMasterId id="2147483750" r:id="rId7"/>
  </p:sldMasterIdLst>
  <p:notesMasterIdLst>
    <p:notesMasterId r:id="rId33"/>
  </p:notesMasterIdLst>
  <p:sldIdLst>
    <p:sldId id="258" r:id="rId8"/>
    <p:sldId id="278" r:id="rId9"/>
    <p:sldId id="260" r:id="rId10"/>
    <p:sldId id="259" r:id="rId11"/>
    <p:sldId id="279" r:id="rId12"/>
    <p:sldId id="288" r:id="rId13"/>
    <p:sldId id="285" r:id="rId14"/>
    <p:sldId id="290" r:id="rId15"/>
    <p:sldId id="291" r:id="rId16"/>
    <p:sldId id="263" r:id="rId17"/>
    <p:sldId id="264" r:id="rId18"/>
    <p:sldId id="274" r:id="rId19"/>
    <p:sldId id="276" r:id="rId20"/>
    <p:sldId id="313" r:id="rId21"/>
    <p:sldId id="282" r:id="rId22"/>
    <p:sldId id="304" r:id="rId23"/>
    <p:sldId id="283" r:id="rId24"/>
    <p:sldId id="294" r:id="rId25"/>
    <p:sldId id="295" r:id="rId26"/>
    <p:sldId id="305" r:id="rId27"/>
    <p:sldId id="296" r:id="rId28"/>
    <p:sldId id="297" r:id="rId29"/>
    <p:sldId id="311" r:id="rId30"/>
    <p:sldId id="307" r:id="rId31"/>
    <p:sldId id="267"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00" autoAdjust="0"/>
    <p:restoredTop sz="94636" autoAdjust="0"/>
  </p:normalViewPr>
  <p:slideViewPr>
    <p:cSldViewPr snapToGrid="0">
      <p:cViewPr varScale="1">
        <p:scale>
          <a:sx n="87" d="100"/>
          <a:sy n="87" d="100"/>
        </p:scale>
        <p:origin x="696" y="90"/>
      </p:cViewPr>
      <p:guideLst/>
    </p:cSldViewPr>
  </p:slideViewPr>
  <p:notesTextViewPr>
    <p:cViewPr>
      <p:scale>
        <a:sx n="3" d="2"/>
        <a:sy n="3" d="2"/>
      </p:scale>
      <p:origin x="0" y="0"/>
    </p:cViewPr>
  </p:notesTextViewPr>
  <p:sorterViewPr>
    <p:cViewPr>
      <p:scale>
        <a:sx n="100" d="100"/>
        <a:sy n="100" d="100"/>
      </p:scale>
      <p:origin x="0" y="-9366"/>
    </p:cViewPr>
  </p:sorterViewPr>
  <p:notesViewPr>
    <p:cSldViewPr snapToGrid="0">
      <p:cViewPr varScale="1">
        <p:scale>
          <a:sx n="69" d="100"/>
          <a:sy n="69" d="100"/>
        </p:scale>
        <p:origin x="32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DB2608-672A-4B3B-9EBF-202C68232591}" type="datetimeFigureOut">
              <a:rPr lang="en-US" smtClean="0"/>
              <a:t>10/12/2017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3"/>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77" tIns="46589" rIns="93177" bIns="46589" rtlCol="0" anchor="b"/>
          <a:lstStyle>
            <a:lvl1pPr algn="r">
              <a:defRPr sz="1200"/>
            </a:lvl1pPr>
          </a:lstStyle>
          <a:p>
            <a:fld id="{E6FB8876-E977-46D1-A63A-1394190DC9B1}" type="slidenum">
              <a:rPr lang="en-US" smtClean="0"/>
              <a:t>‹#›</a:t>
            </a:fld>
            <a:endParaRPr lang="en-US" dirty="0"/>
          </a:p>
        </p:txBody>
      </p:sp>
    </p:spTree>
    <p:extLst>
      <p:ext uri="{BB962C8B-B14F-4D97-AF65-F5344CB8AC3E}">
        <p14:creationId xmlns:p14="http://schemas.microsoft.com/office/powerpoint/2010/main" val="239810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sz="2000" dirty="0" smtClean="0"/>
              <a:t>I</a:t>
            </a:r>
            <a:r>
              <a:rPr lang="en-US" sz="2000" baseline="0" dirty="0" smtClean="0"/>
              <a:t> am Coconino County Supervisor Matt Ryan and I will be presenting you information about our experience with a successful Ballot Initiative for a sales tax </a:t>
            </a:r>
            <a:r>
              <a:rPr lang="en-US" sz="2000" dirty="0" smtClean="0"/>
              <a:t>dedicated to</a:t>
            </a:r>
            <a:r>
              <a:rPr lang="en-US" sz="2000" baseline="0" dirty="0" smtClean="0"/>
              <a:t> roads</a:t>
            </a:r>
            <a:endParaRPr lang="en-US" sz="2000" dirty="0" smtClean="0"/>
          </a:p>
          <a:p>
            <a:endParaRPr lang="en-US" dirty="0"/>
          </a:p>
          <a:p>
            <a:endParaRPr lang="en-US" dirty="0" smtClean="0"/>
          </a:p>
        </p:txBody>
      </p:sp>
      <p:sp>
        <p:nvSpPr>
          <p:cNvPr id="4" name="Slide Number Placeholder 3"/>
          <p:cNvSpPr>
            <a:spLocks noGrp="1"/>
          </p:cNvSpPr>
          <p:nvPr>
            <p:ph type="sldNum" sz="quarter" idx="10"/>
          </p:nvPr>
        </p:nvSpPr>
        <p:spPr/>
        <p:txBody>
          <a:bodyPr/>
          <a:lstStyle/>
          <a:p>
            <a:fld id="{168471EC-0A43-46EC-ABEC-275A681CAF2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9074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0219" y="4473892"/>
            <a:ext cx="6373090" cy="4725526"/>
          </a:xfrm>
        </p:spPr>
        <p:txBody>
          <a:bodyPr/>
          <a:lstStyle/>
          <a:p>
            <a:r>
              <a:rPr lang="en-US" sz="1600" dirty="0" smtClean="0"/>
              <a:t>Part of our Voter education effort included communicating what it would mean if we did not get new revenue.</a:t>
            </a:r>
          </a:p>
          <a:p>
            <a:endParaRPr lang="en-US" sz="800" dirty="0" smtClean="0"/>
          </a:p>
          <a:p>
            <a:r>
              <a:rPr lang="en-US" sz="1600" dirty="0" smtClean="0"/>
              <a:t>This included: </a:t>
            </a:r>
            <a:endParaRPr lang="en-US" sz="1600" dirty="0" smtClean="0"/>
          </a:p>
          <a:p>
            <a:r>
              <a:rPr lang="en-US" sz="1600" dirty="0" smtClean="0"/>
              <a:t>(</a:t>
            </a:r>
            <a:r>
              <a:rPr lang="en-US" sz="1600" dirty="0" smtClean="0"/>
              <a:t>read slide) </a:t>
            </a:r>
            <a:endParaRPr lang="en-US" sz="1600" dirty="0" smtClean="0"/>
          </a:p>
          <a:p>
            <a:r>
              <a:rPr lang="en-US" sz="1600" dirty="0" smtClean="0"/>
              <a:t>Then </a:t>
            </a:r>
            <a:r>
              <a:rPr lang="en-US" sz="1600" dirty="0" smtClean="0"/>
              <a:t>say points below</a:t>
            </a:r>
            <a:endParaRPr lang="en-US" sz="1600" dirty="0"/>
          </a:p>
          <a:p>
            <a:pPr marL="285750" indent="-285750">
              <a:buFont typeface="Wingdings" panose="05000000000000000000" pitchFamily="2" charset="2"/>
              <a:buChar char="Ø"/>
            </a:pPr>
            <a:r>
              <a:rPr lang="en-US" sz="1600" dirty="0" smtClean="0"/>
              <a:t>The </a:t>
            </a:r>
            <a:r>
              <a:rPr lang="en-US" sz="1600" dirty="0"/>
              <a:t>reduction in snow plow service </a:t>
            </a:r>
            <a:r>
              <a:rPr lang="en-US" sz="1600" dirty="0" smtClean="0"/>
              <a:t>would have </a:t>
            </a:r>
            <a:r>
              <a:rPr lang="en-US" sz="1600" dirty="0"/>
              <a:t>likely </a:t>
            </a:r>
            <a:r>
              <a:rPr lang="en-US" sz="1600" dirty="0" smtClean="0"/>
              <a:t>had </a:t>
            </a:r>
            <a:r>
              <a:rPr lang="en-US" sz="1600" dirty="0"/>
              <a:t>the most impact on road users and </a:t>
            </a:r>
            <a:r>
              <a:rPr lang="en-US" sz="1600" dirty="0" smtClean="0"/>
              <a:t>employers</a:t>
            </a:r>
          </a:p>
          <a:p>
            <a:pPr marL="285750" indent="-285750">
              <a:buFont typeface="Wingdings" panose="05000000000000000000" pitchFamily="2" charset="2"/>
              <a:buChar char="Ø"/>
            </a:pPr>
            <a:r>
              <a:rPr lang="en-US" sz="1600" dirty="0" smtClean="0"/>
              <a:t>Successive bad snow years, disasters or road failures could make service levels even worse than this going into the future.</a:t>
            </a:r>
          </a:p>
          <a:p>
            <a:pPr marL="285750" indent="-285750">
              <a:buFont typeface="Wingdings" panose="05000000000000000000" pitchFamily="2" charset="2"/>
              <a:buChar char="Ø"/>
            </a:pPr>
            <a:r>
              <a:rPr lang="en-US" sz="1600" dirty="0"/>
              <a:t>We were basically communicating our plan on how we would go about reducing service level, develop potential exit strategies and work with staff to reduce service levels to match revenues</a:t>
            </a:r>
            <a:r>
              <a:rPr lang="en-US" sz="1600" dirty="0" smtClean="0"/>
              <a:t>.</a:t>
            </a:r>
          </a:p>
          <a:p>
            <a:pPr marL="285750" indent="-285750">
              <a:buFont typeface="Wingdings" panose="05000000000000000000" pitchFamily="2" charset="2"/>
              <a:buChar char="Ø"/>
            </a:pPr>
            <a:r>
              <a:rPr lang="en-US" sz="1600" dirty="0" smtClean="0"/>
              <a:t>This would have included eliminating maintenance service on reservation and forest service roads, which many residents live on or off of.</a:t>
            </a:r>
            <a:endParaRPr lang="en-US" sz="1600" dirty="0"/>
          </a:p>
          <a:p>
            <a:pPr marL="285750" indent="-285750">
              <a:buFont typeface="Wingdings" panose="05000000000000000000" pitchFamily="2" charset="2"/>
              <a:buChar char="Ø"/>
            </a:pPr>
            <a:endParaRPr lang="en-US" sz="2000" dirty="0"/>
          </a:p>
          <a:p>
            <a:endParaRPr lang="en-US" sz="1400" dirty="0"/>
          </a:p>
        </p:txBody>
      </p:sp>
      <p:sp>
        <p:nvSpPr>
          <p:cNvPr id="4" name="Slide Number Placeholder 3"/>
          <p:cNvSpPr>
            <a:spLocks noGrp="1"/>
          </p:cNvSpPr>
          <p:nvPr>
            <p:ph type="sldNum" sz="quarter" idx="10"/>
          </p:nvPr>
        </p:nvSpPr>
        <p:spPr/>
        <p:txBody>
          <a:bodyPr/>
          <a:lstStyle/>
          <a:p>
            <a:fld id="{5CB6F1D4-3866-48BE-980D-8FB95A1BE4D2}"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622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sz="2000" dirty="0" smtClean="0"/>
              <a:t>In our Voter education effort we also communicated how new revenue would be used if the initiative passed.</a:t>
            </a:r>
          </a:p>
          <a:p>
            <a:endParaRPr lang="en-US" sz="2000" dirty="0"/>
          </a:p>
          <a:p>
            <a:pPr marL="342900" indent="-342900">
              <a:buFont typeface="Wingdings" panose="05000000000000000000" pitchFamily="2" charset="2"/>
              <a:buChar char="Ø"/>
            </a:pPr>
            <a:r>
              <a:rPr lang="en-US" sz="2000" dirty="0" smtClean="0"/>
              <a:t>A lot of it was just to keep maintenance service levels just at current levels of what the community was use to instead of seeing a drastic cut to service. </a:t>
            </a:r>
          </a:p>
          <a:p>
            <a:endParaRPr lang="en-US" sz="2000" dirty="0"/>
          </a:p>
          <a:p>
            <a:r>
              <a:rPr lang="en-US" sz="2000" dirty="0" smtClean="0"/>
              <a:t>(read slide)</a:t>
            </a:r>
            <a:endParaRPr lang="en-US" sz="2000" dirty="0"/>
          </a:p>
        </p:txBody>
      </p:sp>
      <p:sp>
        <p:nvSpPr>
          <p:cNvPr id="4" name="Slide Number Placeholder 3"/>
          <p:cNvSpPr>
            <a:spLocks noGrp="1"/>
          </p:cNvSpPr>
          <p:nvPr>
            <p:ph type="sldNum" sz="quarter" idx="10"/>
          </p:nvPr>
        </p:nvSpPr>
        <p:spPr/>
        <p:txBody>
          <a:bodyPr/>
          <a:lstStyle/>
          <a:p>
            <a:fld id="{168471EC-0A43-46EC-ABEC-275A681CAF2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54167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(Read Slide)</a:t>
            </a:r>
          </a:p>
          <a:p>
            <a:endParaRPr lang="en-US" sz="2000" dirty="0"/>
          </a:p>
          <a:p>
            <a:pPr marL="342900" indent="-342900">
              <a:buFont typeface="Wingdings" panose="05000000000000000000" pitchFamily="2" charset="2"/>
              <a:buChar char="Ø"/>
            </a:pPr>
            <a:r>
              <a:rPr lang="en-US" sz="2000" dirty="0" smtClean="0"/>
              <a:t>Essentially we could bring our snow plow maintenance levels back up to make it safer for travelers on our roads</a:t>
            </a:r>
            <a:endParaRPr lang="en-US" sz="2000" dirty="0"/>
          </a:p>
        </p:txBody>
      </p:sp>
      <p:sp>
        <p:nvSpPr>
          <p:cNvPr id="4" name="Slide Number Placeholder 3"/>
          <p:cNvSpPr>
            <a:spLocks noGrp="1"/>
          </p:cNvSpPr>
          <p:nvPr>
            <p:ph type="sldNum" sz="quarter" idx="10"/>
          </p:nvPr>
        </p:nvSpPr>
        <p:spPr/>
        <p:txBody>
          <a:bodyPr/>
          <a:lstStyle/>
          <a:p>
            <a:fld id="{E6FB8876-E977-46D1-A63A-1394190DC9B1}" type="slidenum">
              <a:rPr lang="en-US" smtClean="0"/>
              <a:t>12</a:t>
            </a:fld>
            <a:endParaRPr lang="en-US" dirty="0"/>
          </a:p>
        </p:txBody>
      </p:sp>
    </p:spTree>
    <p:extLst>
      <p:ext uri="{BB962C8B-B14F-4D97-AF65-F5344CB8AC3E}">
        <p14:creationId xmlns:p14="http://schemas.microsoft.com/office/powerpoint/2010/main" val="85668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2511" y="4473892"/>
            <a:ext cx="6331527" cy="4681298"/>
          </a:xfrm>
        </p:spPr>
        <p:txBody>
          <a:bodyPr/>
          <a:lstStyle/>
          <a:p>
            <a:pPr marL="285750" indent="-285750">
              <a:buFont typeface="Wingdings" panose="05000000000000000000" pitchFamily="2" charset="2"/>
              <a:buChar char="Ø"/>
            </a:pPr>
            <a:r>
              <a:rPr lang="en-US" sz="1400" dirty="0" smtClean="0"/>
              <a:t>We would be able to make an investment into our road assets by moving forward with a capital improvement plan.</a:t>
            </a:r>
          </a:p>
          <a:p>
            <a:endParaRPr lang="en-US" sz="1400" dirty="0" smtClean="0"/>
          </a:p>
          <a:p>
            <a:pPr marL="285750" indent="-285750">
              <a:buFont typeface="Wingdings" panose="05000000000000000000" pitchFamily="2" charset="2"/>
              <a:buChar char="Ø"/>
            </a:pPr>
            <a:r>
              <a:rPr lang="en-US" sz="1400" dirty="0" smtClean="0"/>
              <a:t>We had a capital project plan laid out for the community to see and communicated how we came up with the plan.</a:t>
            </a:r>
            <a:endParaRPr lang="en-US" sz="1400" dirty="0"/>
          </a:p>
          <a:p>
            <a:endParaRPr lang="en-US" sz="1400" dirty="0"/>
          </a:p>
          <a:p>
            <a:pPr marL="285750" indent="-285750">
              <a:buFont typeface="Wingdings" panose="05000000000000000000" pitchFamily="2" charset="2"/>
              <a:buChar char="Ø"/>
            </a:pPr>
            <a:r>
              <a:rPr lang="en-US" sz="1400" dirty="0" smtClean="0"/>
              <a:t>We communicated the Criteria </a:t>
            </a:r>
            <a:r>
              <a:rPr lang="en-US" sz="1400" dirty="0"/>
              <a:t>for </a:t>
            </a:r>
            <a:r>
              <a:rPr lang="en-US" sz="1400" dirty="0" smtClean="0"/>
              <a:t>the selection </a:t>
            </a:r>
            <a:r>
              <a:rPr lang="en-US" sz="1400" dirty="0"/>
              <a:t>of </a:t>
            </a:r>
            <a:r>
              <a:rPr lang="en-US" sz="1400" dirty="0" smtClean="0"/>
              <a:t>the </a:t>
            </a:r>
            <a:r>
              <a:rPr lang="en-US" sz="1400" dirty="0"/>
              <a:t>CIP </a:t>
            </a:r>
            <a:r>
              <a:rPr lang="en-US" sz="1400" dirty="0" smtClean="0"/>
              <a:t>projects such as Average Daily Traffic, pavement condition, safety and cost</a:t>
            </a:r>
          </a:p>
          <a:p>
            <a:endParaRPr lang="en-US" sz="1400" dirty="0"/>
          </a:p>
          <a:p>
            <a:pPr marL="285750" indent="-285750">
              <a:buFont typeface="Wingdings" panose="05000000000000000000" pitchFamily="2" charset="2"/>
              <a:buChar char="Ø"/>
            </a:pPr>
            <a:r>
              <a:rPr lang="en-US" sz="1400" dirty="0" smtClean="0"/>
              <a:t>We communicated that the </a:t>
            </a:r>
            <a:r>
              <a:rPr lang="en-US" sz="1400" dirty="0"/>
              <a:t>plan </a:t>
            </a:r>
            <a:r>
              <a:rPr lang="en-US" sz="1400" dirty="0" smtClean="0"/>
              <a:t>was </a:t>
            </a:r>
            <a:r>
              <a:rPr lang="en-US" sz="1400" dirty="0"/>
              <a:t>a plan and </a:t>
            </a:r>
            <a:r>
              <a:rPr lang="en-US" sz="1400" dirty="0" smtClean="0"/>
              <a:t>not necessarily </a:t>
            </a:r>
            <a:r>
              <a:rPr lang="en-US" sz="1400" dirty="0"/>
              <a:t>cast in concrete. As info </a:t>
            </a:r>
            <a:r>
              <a:rPr lang="en-US" sz="1400" dirty="0" smtClean="0"/>
              <a:t>was </a:t>
            </a:r>
            <a:r>
              <a:rPr lang="en-US" sz="1400" dirty="0"/>
              <a:t>gathered, priorities could be modified by staff and Board. </a:t>
            </a:r>
          </a:p>
          <a:p>
            <a:endParaRPr lang="en-US" sz="1400" dirty="0"/>
          </a:p>
          <a:p>
            <a:pPr marL="285750" indent="-285750">
              <a:buFont typeface="Wingdings" panose="05000000000000000000" pitchFamily="2" charset="2"/>
              <a:buChar char="Ø"/>
            </a:pPr>
            <a:r>
              <a:rPr lang="en-US" sz="1400" dirty="0" smtClean="0"/>
              <a:t>We communicated what the caveats </a:t>
            </a:r>
            <a:r>
              <a:rPr lang="en-US" sz="1400" dirty="0"/>
              <a:t>relative to the plan </a:t>
            </a:r>
            <a:r>
              <a:rPr lang="en-US" sz="1400" dirty="0" smtClean="0"/>
              <a:t>were: </a:t>
            </a:r>
            <a:r>
              <a:rPr lang="en-US" sz="1400" dirty="0"/>
              <a:t>s</a:t>
            </a:r>
            <a:r>
              <a:rPr lang="en-US" sz="1400" dirty="0" smtClean="0"/>
              <a:t>easonal </a:t>
            </a:r>
            <a:r>
              <a:rPr lang="en-US" sz="1400" dirty="0"/>
              <a:t>snow </a:t>
            </a:r>
            <a:r>
              <a:rPr lang="en-US" sz="1400" dirty="0" smtClean="0"/>
              <a:t>severity, unanticipated </a:t>
            </a:r>
            <a:r>
              <a:rPr lang="en-US" sz="1400" dirty="0"/>
              <a:t>road/bridge </a:t>
            </a:r>
            <a:r>
              <a:rPr lang="en-US" sz="1400" dirty="0" smtClean="0"/>
              <a:t>failures, new </a:t>
            </a:r>
            <a:r>
              <a:rPr lang="en-US" sz="1400" dirty="0"/>
              <a:t>mandated </a:t>
            </a:r>
            <a:r>
              <a:rPr lang="en-US" sz="1400" dirty="0" smtClean="0"/>
              <a:t>programs, response </a:t>
            </a:r>
            <a:r>
              <a:rPr lang="en-US" sz="1400" dirty="0"/>
              <a:t>to natural </a:t>
            </a:r>
            <a:r>
              <a:rPr lang="en-US" sz="1400" dirty="0" smtClean="0"/>
              <a:t>disasters, economic downturns, commodity </a:t>
            </a:r>
            <a:r>
              <a:rPr lang="en-US" sz="1400" dirty="0"/>
              <a:t>cost fluctuations </a:t>
            </a:r>
            <a:r>
              <a:rPr lang="en-US" sz="1400" dirty="0" smtClean="0"/>
              <a:t>and further </a:t>
            </a:r>
            <a:r>
              <a:rPr lang="en-US" sz="1400" dirty="0"/>
              <a:t>reductions in Highway User Revenue Funds (HURF</a:t>
            </a:r>
            <a:r>
              <a:rPr lang="en-US" sz="1400" dirty="0" smtClean="0"/>
              <a:t>)</a:t>
            </a:r>
          </a:p>
          <a:p>
            <a:endParaRPr lang="en-US" sz="1400" dirty="0"/>
          </a:p>
          <a:p>
            <a:pPr marL="171450" indent="-171450">
              <a:buFont typeface="Wingdings" panose="05000000000000000000" pitchFamily="2" charset="2"/>
              <a:buChar char="Ø"/>
            </a:pPr>
            <a:r>
              <a:rPr lang="en-US" sz="1400" dirty="0" smtClean="0"/>
              <a:t>We communicated the Bottom </a:t>
            </a:r>
            <a:r>
              <a:rPr lang="en-US" sz="1400" dirty="0" smtClean="0"/>
              <a:t>line- </a:t>
            </a:r>
            <a:r>
              <a:rPr lang="en-US" sz="1400" dirty="0" smtClean="0"/>
              <a:t>that we would get our direction from the voters irrespective of that direction, we as an organization would respond in an organized and </a:t>
            </a:r>
            <a:r>
              <a:rPr lang="en-US" sz="1400" dirty="0"/>
              <a:t>m</a:t>
            </a:r>
            <a:r>
              <a:rPr lang="en-US" sz="1400" dirty="0" smtClean="0"/>
              <a:t>ethodical approach, as we had done over the past several years.</a:t>
            </a:r>
            <a:endParaRPr lang="en-US" sz="1400" dirty="0"/>
          </a:p>
        </p:txBody>
      </p:sp>
      <p:sp>
        <p:nvSpPr>
          <p:cNvPr id="4" name="Slide Number Placeholder 3"/>
          <p:cNvSpPr>
            <a:spLocks noGrp="1"/>
          </p:cNvSpPr>
          <p:nvPr>
            <p:ph type="sldNum" sz="quarter" idx="10"/>
          </p:nvPr>
        </p:nvSpPr>
        <p:spPr/>
        <p:txBody>
          <a:bodyPr/>
          <a:lstStyle/>
          <a:p>
            <a:fld id="{E6FB8876-E977-46D1-A63A-1394190DC9B1}" type="slidenum">
              <a:rPr lang="en-US" smtClean="0"/>
              <a:t>13</a:t>
            </a:fld>
            <a:endParaRPr lang="en-US" dirty="0"/>
          </a:p>
        </p:txBody>
      </p:sp>
    </p:spTree>
    <p:extLst>
      <p:ext uri="{BB962C8B-B14F-4D97-AF65-F5344CB8AC3E}">
        <p14:creationId xmlns:p14="http://schemas.microsoft.com/office/powerpoint/2010/main" val="181339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6364" y="4473892"/>
            <a:ext cx="6165272" cy="4476144"/>
          </a:xfrm>
        </p:spPr>
        <p:txBody>
          <a:bodyPr/>
          <a:lstStyle/>
          <a:p>
            <a:r>
              <a:rPr lang="en-US" sz="1400" dirty="0" smtClean="0"/>
              <a:t>(Read Below)</a:t>
            </a:r>
          </a:p>
          <a:p>
            <a:pPr marL="228600" indent="-228600">
              <a:buFont typeface="Wingdings" panose="05000000000000000000" pitchFamily="2" charset="2"/>
              <a:buChar char="§"/>
            </a:pPr>
            <a:r>
              <a:rPr lang="en-US" sz="1400" dirty="0" smtClean="0"/>
              <a:t>No </a:t>
            </a:r>
            <a:r>
              <a:rPr lang="en-US" sz="1400" dirty="0"/>
              <a:t>one wants to increase </a:t>
            </a:r>
            <a:r>
              <a:rPr lang="en-US" sz="1400" dirty="0" smtClean="0"/>
              <a:t>taxes- must define why it is needed to a distracted audience</a:t>
            </a:r>
          </a:p>
          <a:p>
            <a:endParaRPr lang="en-US" sz="800" dirty="0"/>
          </a:p>
          <a:p>
            <a:pPr marL="171450" indent="-171450">
              <a:buFont typeface="Wingdings" panose="05000000000000000000" pitchFamily="2" charset="2"/>
              <a:buChar char="§"/>
            </a:pPr>
            <a:r>
              <a:rPr lang="en-US" sz="1400" dirty="0"/>
              <a:t>Coordinating with City of </a:t>
            </a:r>
            <a:r>
              <a:rPr lang="en-US" sz="1400" dirty="0" smtClean="0"/>
              <a:t>Flagstaff- they also ran a road tax initiative on the ballot at the same time. They proposed a 1/3 of 1 percent sales tax to repair city streets, which was about 33 cents on a $100 purchase. If voters were to approve both the County’s and the City’s then the total tax rate within the City would be 8.951 percent, which was in line with most other cities tax rates. Their tax also passed on the ballot at the same time. ½ of population lives in City of Flagstaff, 2/3 live in Flagstaff metro area.</a:t>
            </a:r>
          </a:p>
          <a:p>
            <a:endParaRPr lang="en-US" sz="800" dirty="0"/>
          </a:p>
          <a:p>
            <a:pPr marL="171450" indent="-171450">
              <a:buFont typeface="Wingdings" panose="05000000000000000000" pitchFamily="2" charset="2"/>
              <a:buChar char="§"/>
            </a:pPr>
            <a:r>
              <a:rPr lang="en-US" sz="1400" dirty="0"/>
              <a:t>Political Action </a:t>
            </a:r>
            <a:r>
              <a:rPr lang="en-US" sz="1400" dirty="0" smtClean="0"/>
              <a:t>Committee- people buying into it- support neutral positions (we didn’t have support from Flagstaff Chamber as they remained neutral)</a:t>
            </a:r>
          </a:p>
          <a:p>
            <a:endParaRPr lang="en-US" sz="800" dirty="0"/>
          </a:p>
          <a:p>
            <a:pPr marL="285750" indent="-285750">
              <a:buFont typeface="Wingdings" panose="05000000000000000000" pitchFamily="2" charset="2"/>
              <a:buChar char="§"/>
            </a:pPr>
            <a:r>
              <a:rPr lang="en-US" sz="1400" dirty="0" smtClean="0"/>
              <a:t>Needing </a:t>
            </a:r>
            <a:r>
              <a:rPr lang="en-US" sz="1400" dirty="0"/>
              <a:t>to educate our own </a:t>
            </a:r>
            <a:r>
              <a:rPr lang="en-US" sz="1400" dirty="0" smtClean="0"/>
              <a:t>organization – all hands on deck and at least one supervisor needed to attend every meeting to as k for the vote as staff could not do so</a:t>
            </a:r>
          </a:p>
          <a:p>
            <a:endParaRPr lang="en-US" sz="800" dirty="0" smtClean="0"/>
          </a:p>
          <a:p>
            <a:pPr marL="285750" indent="-285750">
              <a:buFont typeface="Wingdings" panose="05000000000000000000" pitchFamily="2" charset="2"/>
              <a:buChar char="§"/>
            </a:pPr>
            <a:r>
              <a:rPr lang="en-US" sz="1400" dirty="0" smtClean="0"/>
              <a:t>Funding </a:t>
            </a:r>
            <a:r>
              <a:rPr lang="en-US" sz="1400" dirty="0"/>
              <a:t>the educational </a:t>
            </a:r>
            <a:r>
              <a:rPr lang="en-US" sz="1400" dirty="0" smtClean="0"/>
              <a:t>effort- taking the risk without certainty it would pass</a:t>
            </a:r>
            <a:endParaRPr lang="en-US" sz="1400" dirty="0"/>
          </a:p>
          <a:p>
            <a:endParaRPr lang="en-US" sz="1600" dirty="0"/>
          </a:p>
        </p:txBody>
      </p:sp>
      <p:sp>
        <p:nvSpPr>
          <p:cNvPr id="4" name="Slide Number Placeholder 3"/>
          <p:cNvSpPr>
            <a:spLocks noGrp="1"/>
          </p:cNvSpPr>
          <p:nvPr>
            <p:ph type="sldNum" sz="quarter" idx="10"/>
          </p:nvPr>
        </p:nvSpPr>
        <p:spPr/>
        <p:txBody>
          <a:bodyPr/>
          <a:lstStyle/>
          <a:p>
            <a:fld id="{E6FB8876-E977-46D1-A63A-1394190DC9B1}" type="slidenum">
              <a:rPr lang="en-US" smtClean="0"/>
              <a:t>14</a:t>
            </a:fld>
            <a:endParaRPr lang="en-US" dirty="0"/>
          </a:p>
        </p:txBody>
      </p:sp>
    </p:spTree>
    <p:extLst>
      <p:ext uri="{BB962C8B-B14F-4D97-AF65-F5344CB8AC3E}">
        <p14:creationId xmlns:p14="http://schemas.microsoft.com/office/powerpoint/2010/main" val="299373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r>
              <a:rPr lang="en-US" sz="2000" dirty="0" smtClean="0"/>
              <a:t>(Read Slide)</a:t>
            </a:r>
            <a:endParaRPr lang="en-US" sz="2000" dirty="0"/>
          </a:p>
        </p:txBody>
      </p:sp>
      <p:sp>
        <p:nvSpPr>
          <p:cNvPr id="4" name="Slide Number Placeholder 3"/>
          <p:cNvSpPr>
            <a:spLocks noGrp="1"/>
          </p:cNvSpPr>
          <p:nvPr>
            <p:ph type="sldNum" sz="quarter" idx="10"/>
          </p:nvPr>
        </p:nvSpPr>
        <p:spPr/>
        <p:txBody>
          <a:bodyPr/>
          <a:lstStyle/>
          <a:p>
            <a:fld id="{E8394CF6-8871-483E-A929-3799462B9026}" type="slidenum">
              <a:rPr lang="en-US" smtClean="0"/>
              <a:t>15</a:t>
            </a:fld>
            <a:endParaRPr lang="en-US" dirty="0"/>
          </a:p>
        </p:txBody>
      </p:sp>
    </p:spTree>
    <p:extLst>
      <p:ext uri="{BB962C8B-B14F-4D97-AF65-F5344CB8AC3E}">
        <p14:creationId xmlns:p14="http://schemas.microsoft.com/office/powerpoint/2010/main" val="426680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US" sz="1800" dirty="0" smtClean="0"/>
              <a:t>You can see in this slide our logo change with the pass of the initiative.</a:t>
            </a:r>
          </a:p>
          <a:p>
            <a:endParaRPr lang="en-US" sz="1800" dirty="0"/>
          </a:p>
          <a:p>
            <a:pPr marL="285750" indent="-285750">
              <a:buFont typeface="Wingdings" panose="05000000000000000000" pitchFamily="2" charset="2"/>
              <a:buChar char="Ø"/>
            </a:pPr>
            <a:r>
              <a:rPr lang="en-US" sz="1800" dirty="0" smtClean="0"/>
              <a:t>The sales </a:t>
            </a:r>
            <a:r>
              <a:rPr lang="en-US" sz="1800" dirty="0"/>
              <a:t>tax provides $6 to $7 million per year in revenue with roughly ½ going to routine road maintenance and about ½ going to capital investments in paved roads. </a:t>
            </a:r>
          </a:p>
          <a:p>
            <a:endParaRPr lang="en-US" sz="1800" dirty="0"/>
          </a:p>
        </p:txBody>
      </p:sp>
      <p:sp>
        <p:nvSpPr>
          <p:cNvPr id="4" name="Slide Number Placeholder 3"/>
          <p:cNvSpPr>
            <a:spLocks noGrp="1"/>
          </p:cNvSpPr>
          <p:nvPr>
            <p:ph type="sldNum" sz="quarter" idx="10"/>
          </p:nvPr>
        </p:nvSpPr>
        <p:spPr/>
        <p:txBody>
          <a:bodyPr/>
          <a:lstStyle/>
          <a:p>
            <a:fld id="{E8394CF6-8871-483E-A929-3799462B9026}" type="slidenum">
              <a:rPr lang="en-US" smtClean="0"/>
              <a:t>16</a:t>
            </a:fld>
            <a:endParaRPr lang="en-US" dirty="0"/>
          </a:p>
        </p:txBody>
      </p:sp>
    </p:spTree>
    <p:extLst>
      <p:ext uri="{BB962C8B-B14F-4D97-AF65-F5344CB8AC3E}">
        <p14:creationId xmlns:p14="http://schemas.microsoft.com/office/powerpoint/2010/main" val="117662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4"/>
            <a:ext cx="5486400" cy="4284663"/>
          </a:xfrm>
        </p:spPr>
        <p:txBody>
          <a:bodyPr/>
          <a:lstStyle/>
          <a:p>
            <a:pPr marL="285750" indent="-285750">
              <a:buFont typeface="Wingdings" panose="05000000000000000000" pitchFamily="2" charset="2"/>
              <a:buChar char="Ø"/>
            </a:pPr>
            <a:r>
              <a:rPr lang="en-US" sz="1800" dirty="0" smtClean="0"/>
              <a:t>With clear mandate from voters, the County has </a:t>
            </a:r>
            <a:r>
              <a:rPr lang="en-US" sz="1800" dirty="0" smtClean="0"/>
              <a:t>moved </a:t>
            </a:r>
            <a:r>
              <a:rPr lang="en-US" sz="1800" dirty="0" smtClean="0"/>
              <a:t>forward with implementation. </a:t>
            </a:r>
          </a:p>
          <a:p>
            <a:endParaRPr lang="en-US" sz="1800" dirty="0"/>
          </a:p>
          <a:p>
            <a:pPr marL="285750" indent="-285750">
              <a:buFont typeface="Wingdings" panose="05000000000000000000" pitchFamily="2" charset="2"/>
              <a:buChar char="Ø"/>
            </a:pPr>
            <a:r>
              <a:rPr lang="en-US" sz="1800" dirty="0" smtClean="0"/>
              <a:t>A workforce plan was developed to support routine road maintenance and Capital Improvement Plan investments</a:t>
            </a:r>
          </a:p>
          <a:p>
            <a:endParaRPr lang="en-US" sz="1800" dirty="0"/>
          </a:p>
          <a:p>
            <a:pPr marL="285750" indent="-285750">
              <a:buFont typeface="Wingdings" panose="05000000000000000000" pitchFamily="2" charset="2"/>
              <a:buChar char="Ø"/>
            </a:pPr>
            <a:r>
              <a:rPr lang="en-US" sz="1800" dirty="0" smtClean="0"/>
              <a:t>Continuing efficiency efforts to retain $2 million in long-term savings</a:t>
            </a:r>
          </a:p>
          <a:p>
            <a:endParaRPr lang="en-US" sz="1800" dirty="0"/>
          </a:p>
          <a:p>
            <a:pPr marL="285750" indent="-285750">
              <a:buFont typeface="Wingdings" panose="05000000000000000000" pitchFamily="2" charset="2"/>
              <a:buChar char="Ø"/>
            </a:pPr>
            <a:r>
              <a:rPr lang="en-US" sz="1800" dirty="0" smtClean="0"/>
              <a:t>Negotiated agreements with the BIA on routine road maintenance and matching capital plan </a:t>
            </a:r>
            <a:endParaRPr lang="en-US" sz="1800" dirty="0"/>
          </a:p>
        </p:txBody>
      </p:sp>
      <p:sp>
        <p:nvSpPr>
          <p:cNvPr id="4" name="Slide Number Placeholder 3"/>
          <p:cNvSpPr>
            <a:spLocks noGrp="1"/>
          </p:cNvSpPr>
          <p:nvPr>
            <p:ph type="sldNum" sz="quarter" idx="10"/>
          </p:nvPr>
        </p:nvSpPr>
        <p:spPr/>
        <p:txBody>
          <a:bodyPr/>
          <a:lstStyle/>
          <a:p>
            <a:fld id="{E8394CF6-8871-483E-A929-3799462B9026}" type="slidenum">
              <a:rPr lang="en-US" smtClean="0"/>
              <a:t>17</a:t>
            </a:fld>
            <a:endParaRPr lang="en-US" dirty="0"/>
          </a:p>
        </p:txBody>
      </p:sp>
    </p:spTree>
    <p:extLst>
      <p:ext uri="{BB962C8B-B14F-4D97-AF65-F5344CB8AC3E}">
        <p14:creationId xmlns:p14="http://schemas.microsoft.com/office/powerpoint/2010/main" val="704898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(Read Slide)</a:t>
            </a:r>
            <a:endParaRPr lang="en-US" sz="2000" dirty="0"/>
          </a:p>
        </p:txBody>
      </p:sp>
      <p:sp>
        <p:nvSpPr>
          <p:cNvPr id="4" name="Slide Number Placeholder 3"/>
          <p:cNvSpPr>
            <a:spLocks noGrp="1"/>
          </p:cNvSpPr>
          <p:nvPr>
            <p:ph type="sldNum" sz="quarter" idx="10"/>
          </p:nvPr>
        </p:nvSpPr>
        <p:spPr/>
        <p:txBody>
          <a:bodyPr/>
          <a:lstStyle/>
          <a:p>
            <a:fld id="{E6FB8876-E977-46D1-A63A-1394190DC9B1}" type="slidenum">
              <a:rPr lang="en-US" smtClean="0"/>
              <a:t>18</a:t>
            </a:fld>
            <a:endParaRPr lang="en-US" dirty="0"/>
          </a:p>
        </p:txBody>
      </p:sp>
    </p:spTree>
    <p:extLst>
      <p:ext uri="{BB962C8B-B14F-4D97-AF65-F5344CB8AC3E}">
        <p14:creationId xmlns:p14="http://schemas.microsoft.com/office/powerpoint/2010/main" val="326964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sz="2000" dirty="0" smtClean="0"/>
              <a:t>We </a:t>
            </a:r>
            <a:r>
              <a:rPr lang="en-US" sz="2000" dirty="0" smtClean="0"/>
              <a:t>made</a:t>
            </a:r>
            <a:r>
              <a:rPr lang="en-US" sz="2000" dirty="0" smtClean="0"/>
              <a:t> </a:t>
            </a:r>
            <a:r>
              <a:rPr lang="en-US" sz="2000" dirty="0" smtClean="0"/>
              <a:t>an investment of $2.5 million to secure equipment including: 1 </a:t>
            </a:r>
            <a:r>
              <a:rPr lang="en-US" sz="2000" dirty="0"/>
              <a:t>Motor grader, 6 Semi Tractors, 4 Dump Trailers, 2 Low Boy Trailers, 1 Cinder/Plow Truck, 6 Cinder Spreaders, 1 Water Truck, 11 Pickup Trucks and 2 Roadside Message Boards </a:t>
            </a:r>
          </a:p>
          <a:p>
            <a:pPr marL="342900" indent="-342900">
              <a:buFont typeface="Wingdings" panose="05000000000000000000" pitchFamily="2" charset="2"/>
              <a:buChar char="Ø"/>
            </a:pPr>
            <a:endParaRPr lang="en-US" sz="2000" dirty="0"/>
          </a:p>
        </p:txBody>
      </p:sp>
      <p:sp>
        <p:nvSpPr>
          <p:cNvPr id="4" name="Slide Number Placeholder 3"/>
          <p:cNvSpPr>
            <a:spLocks noGrp="1"/>
          </p:cNvSpPr>
          <p:nvPr>
            <p:ph type="sldNum" sz="quarter" idx="10"/>
          </p:nvPr>
        </p:nvSpPr>
        <p:spPr/>
        <p:txBody>
          <a:bodyPr/>
          <a:lstStyle/>
          <a:p>
            <a:fld id="{E6FB8876-E977-46D1-A63A-1394190DC9B1}" type="slidenum">
              <a:rPr lang="en-US" smtClean="0"/>
              <a:t>19</a:t>
            </a:fld>
            <a:endParaRPr lang="en-US" dirty="0"/>
          </a:p>
        </p:txBody>
      </p:sp>
    </p:spTree>
    <p:extLst>
      <p:ext uri="{BB962C8B-B14F-4D97-AF65-F5344CB8AC3E}">
        <p14:creationId xmlns:p14="http://schemas.microsoft.com/office/powerpoint/2010/main" val="324711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I</a:t>
            </a:r>
            <a:r>
              <a:rPr lang="en-US" sz="2000" baseline="0" dirty="0" smtClean="0"/>
              <a:t> will explain what triggered the push for our County to go for a ballot initiative, how our</a:t>
            </a:r>
            <a:r>
              <a:rPr lang="en-US" sz="2000" dirty="0" smtClean="0"/>
              <a:t> Board came to that decision, gaining support for the initiative, challenges in the process, the passing of the initiative, accomplishments since implementation, what the future holds and lessons learned. </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E6FB8876-E977-46D1-A63A-1394190DC9B1}" type="slidenum">
              <a:rPr lang="en-US" smtClean="0"/>
              <a:t>2</a:t>
            </a:fld>
            <a:endParaRPr lang="en-US" dirty="0"/>
          </a:p>
        </p:txBody>
      </p:sp>
    </p:spTree>
    <p:extLst>
      <p:ext uri="{BB962C8B-B14F-4D97-AF65-F5344CB8AC3E}">
        <p14:creationId xmlns:p14="http://schemas.microsoft.com/office/powerpoint/2010/main" val="414388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E6FB8876-E977-46D1-A63A-1394190DC9B1}" type="slidenum">
              <a:rPr lang="en-US" smtClean="0"/>
              <a:t>20</a:t>
            </a:fld>
            <a:endParaRPr lang="en-US" dirty="0"/>
          </a:p>
        </p:txBody>
      </p:sp>
    </p:spTree>
    <p:extLst>
      <p:ext uri="{BB962C8B-B14F-4D97-AF65-F5344CB8AC3E}">
        <p14:creationId xmlns:p14="http://schemas.microsoft.com/office/powerpoint/2010/main" val="3774948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sz="2000" dirty="0" smtClean="0"/>
              <a:t>The County’s actual annual investment in the Roads CIP will be affected by:</a:t>
            </a:r>
          </a:p>
          <a:p>
            <a:pPr marL="174056" indent="-174056">
              <a:buFont typeface="Arial" panose="020B0604020202020204" pitchFamily="34" charset="0"/>
              <a:buChar char="•"/>
            </a:pPr>
            <a:endParaRPr lang="en-US" sz="2000" dirty="0"/>
          </a:p>
          <a:p>
            <a:pPr marL="638205" lvl="1" indent="-174056">
              <a:buFont typeface="Arial" panose="020B0604020202020204" pitchFamily="34" charset="0"/>
              <a:buChar char="•"/>
            </a:pPr>
            <a:r>
              <a:rPr lang="en-US" sz="2000" dirty="0" smtClean="0"/>
              <a:t>Economic downturns, which impact the total revenue generated from the sales tax and the gasoline tax </a:t>
            </a:r>
          </a:p>
          <a:p>
            <a:pPr marL="638205" lvl="1" indent="-174056">
              <a:buFont typeface="Arial" panose="020B0604020202020204" pitchFamily="34" charset="0"/>
              <a:buChar char="•"/>
            </a:pPr>
            <a:r>
              <a:rPr lang="en-US" sz="2000" dirty="0" smtClean="0"/>
              <a:t>Annual maintenance costs, such as snow severity, and cost of oil, gasoline &amp; diesel</a:t>
            </a:r>
          </a:p>
          <a:p>
            <a:pPr marL="638205" lvl="1" indent="-174056">
              <a:buFont typeface="Arial" panose="020B0604020202020204" pitchFamily="34" charset="0"/>
              <a:buChar char="•"/>
            </a:pPr>
            <a:r>
              <a:rPr lang="en-US" sz="2000" dirty="0" smtClean="0"/>
              <a:t>Road/bridge failures</a:t>
            </a:r>
          </a:p>
          <a:p>
            <a:pPr marL="638205" lvl="1" indent="-174056">
              <a:buFont typeface="Arial" panose="020B0604020202020204" pitchFamily="34" charset="0"/>
              <a:buChar char="•"/>
            </a:pPr>
            <a:r>
              <a:rPr lang="en-US" sz="2000" dirty="0" smtClean="0"/>
              <a:t>Response to disasters</a:t>
            </a:r>
            <a:endParaRPr lang="en-US" sz="2000" dirty="0"/>
          </a:p>
        </p:txBody>
      </p:sp>
      <p:sp>
        <p:nvSpPr>
          <p:cNvPr id="4" name="Slide Number Placeholder 3"/>
          <p:cNvSpPr>
            <a:spLocks noGrp="1"/>
          </p:cNvSpPr>
          <p:nvPr>
            <p:ph type="sldNum" sz="quarter" idx="10"/>
          </p:nvPr>
        </p:nvSpPr>
        <p:spPr/>
        <p:txBody>
          <a:bodyPr/>
          <a:lstStyle/>
          <a:p>
            <a:fld id="{35857E39-CE70-40CC-861F-BC9D542B5CDD}" type="slidenum">
              <a:rPr lang="en-US" smtClean="0"/>
              <a:t>21</a:t>
            </a:fld>
            <a:endParaRPr lang="en-US" dirty="0"/>
          </a:p>
        </p:txBody>
      </p:sp>
    </p:spTree>
    <p:extLst>
      <p:ext uri="{BB962C8B-B14F-4D97-AF65-F5344CB8AC3E}">
        <p14:creationId xmlns:p14="http://schemas.microsoft.com/office/powerpoint/2010/main" val="2655828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871538"/>
            <a:ext cx="5575300" cy="3136900"/>
          </a:xfrm>
        </p:spPr>
      </p:sp>
      <p:sp>
        <p:nvSpPr>
          <p:cNvPr id="3" name="Notes Placeholder 2"/>
          <p:cNvSpPr>
            <a:spLocks noGrp="1"/>
          </p:cNvSpPr>
          <p:nvPr>
            <p:ph type="body" idx="1"/>
          </p:nvPr>
        </p:nvSpPr>
        <p:spPr>
          <a:xfrm>
            <a:off x="277091" y="4197927"/>
            <a:ext cx="6386945" cy="4821385"/>
          </a:xfrm>
        </p:spPr>
        <p:txBody>
          <a:bodyPr/>
          <a:lstStyle/>
          <a:p>
            <a:r>
              <a:rPr lang="en-US" sz="1400" dirty="0" smtClean="0"/>
              <a:t>We have exceeded our expectations. We originally projected revenues to be $5-$7 million and in FY16 they were $8.5 million and in FY17 they were $8.7 million.</a:t>
            </a:r>
          </a:p>
          <a:p>
            <a:endParaRPr lang="en-US" sz="800" dirty="0" smtClean="0"/>
          </a:p>
          <a:p>
            <a:r>
              <a:rPr lang="en-US" sz="1400" dirty="0" smtClean="0"/>
              <a:t>The </a:t>
            </a:r>
            <a:r>
              <a:rPr lang="en-US" sz="1400" dirty="0"/>
              <a:t>Pinewood Boulevard Reconstruction Project </a:t>
            </a:r>
            <a:r>
              <a:rPr lang="en-US" sz="1400" dirty="0" smtClean="0"/>
              <a:t>included </a:t>
            </a:r>
            <a:r>
              <a:rPr lang="en-US" sz="1400" dirty="0"/>
              <a:t>a new base and asphalt overlay for the roadway for just over one mile of Pinewood Boulevard from I-17 to the Munds Wash Bridge. </a:t>
            </a:r>
            <a:r>
              <a:rPr lang="en-US" sz="1400" dirty="0" smtClean="0"/>
              <a:t>concrete </a:t>
            </a:r>
            <a:r>
              <a:rPr lang="en-US" sz="1400" dirty="0"/>
              <a:t>curbs </a:t>
            </a:r>
            <a:r>
              <a:rPr lang="en-US" sz="1400" dirty="0" smtClean="0"/>
              <a:t>were </a:t>
            </a:r>
            <a:r>
              <a:rPr lang="en-US" sz="1400" dirty="0"/>
              <a:t>replaced in the commercial area</a:t>
            </a:r>
            <a:r>
              <a:rPr lang="en-US" sz="1400" dirty="0" smtClean="0"/>
              <a:t>.</a:t>
            </a:r>
          </a:p>
          <a:p>
            <a:endParaRPr lang="en-US" sz="800" dirty="0"/>
          </a:p>
          <a:p>
            <a:r>
              <a:rPr lang="en-US" sz="1400" dirty="0"/>
              <a:t>The Munds Wash Bridge Repair </a:t>
            </a:r>
            <a:r>
              <a:rPr lang="en-US" sz="1400" dirty="0" smtClean="0"/>
              <a:t>Project included </a:t>
            </a:r>
            <a:r>
              <a:rPr lang="en-US" sz="1400" dirty="0"/>
              <a:t>replacement of the bridge deck and existing railing and the addition of a guardrail on the approach side of the bridge</a:t>
            </a:r>
            <a:r>
              <a:rPr lang="en-US" sz="1400" dirty="0" smtClean="0"/>
              <a:t>.</a:t>
            </a:r>
          </a:p>
          <a:p>
            <a:endParaRPr lang="en-US" sz="800" dirty="0"/>
          </a:p>
          <a:p>
            <a:r>
              <a:rPr lang="en-US" sz="1400" dirty="0"/>
              <a:t>In addition to pavement improvements to Koch Field Road between Silver Saddle Road and Townsend-Winona Road, the Koch Field Road Pavement Preservation Project features widened shoulders for multimodal use and improve localized drainage along the roadway</a:t>
            </a:r>
            <a:r>
              <a:rPr lang="en-US" sz="1400" dirty="0" smtClean="0"/>
              <a:t>.</a:t>
            </a:r>
          </a:p>
          <a:p>
            <a:endParaRPr lang="en-US" sz="800" dirty="0" smtClean="0"/>
          </a:p>
          <a:p>
            <a:r>
              <a:rPr lang="en-US" sz="1400" dirty="0" smtClean="0"/>
              <a:t>Two </a:t>
            </a:r>
            <a:r>
              <a:rPr lang="en-US" sz="1400" dirty="0"/>
              <a:t>Townsend-Winona </a:t>
            </a:r>
            <a:r>
              <a:rPr lang="en-US" sz="1400" dirty="0" smtClean="0"/>
              <a:t>Road Rd projects completed: </a:t>
            </a:r>
            <a:r>
              <a:rPr lang="en-US" sz="1400" dirty="0"/>
              <a:t>$2.1 million project ($600,000 of which is from a federal grant) to mill and overlay Townsend-Winona Road for the 2.2 miles between I-40 and </a:t>
            </a:r>
            <a:r>
              <a:rPr lang="en-US" sz="1400" dirty="0" err="1"/>
              <a:t>Leupp</a:t>
            </a:r>
            <a:r>
              <a:rPr lang="en-US" sz="1400" dirty="0"/>
              <a:t> Road. </a:t>
            </a:r>
            <a:r>
              <a:rPr lang="en-US" sz="1400" dirty="0" smtClean="0"/>
              <a:t>The </a:t>
            </a:r>
            <a:r>
              <a:rPr lang="en-US" sz="1400" dirty="0"/>
              <a:t>second $3.8 </a:t>
            </a:r>
            <a:r>
              <a:rPr lang="en-US" sz="1400" dirty="0" smtClean="0"/>
              <a:t>million </a:t>
            </a:r>
            <a:r>
              <a:rPr lang="en-US" sz="1400" dirty="0"/>
              <a:t>project </a:t>
            </a:r>
            <a:r>
              <a:rPr lang="en-US" sz="1400" dirty="0" smtClean="0"/>
              <a:t>to </a:t>
            </a:r>
            <a:r>
              <a:rPr lang="en-US" sz="1400" dirty="0"/>
              <a:t>mill and overlay more than four miles of Townsend-Winona Road from </a:t>
            </a:r>
            <a:r>
              <a:rPr lang="en-US" sz="1400" dirty="0" err="1"/>
              <a:t>Leupp</a:t>
            </a:r>
            <a:r>
              <a:rPr lang="en-US" sz="1400" dirty="0"/>
              <a:t> Road to Rio Rancho Road</a:t>
            </a:r>
            <a:r>
              <a:rPr lang="en-US" sz="1400" dirty="0" smtClean="0"/>
              <a:t>.</a:t>
            </a:r>
          </a:p>
          <a:p>
            <a:endParaRPr lang="en-US" sz="800" dirty="0"/>
          </a:p>
          <a:p>
            <a:r>
              <a:rPr lang="en-US" sz="1400" dirty="0" smtClean="0"/>
              <a:t>Others:</a:t>
            </a:r>
          </a:p>
          <a:p>
            <a:r>
              <a:rPr lang="en-US" sz="1400" dirty="0" err="1" smtClean="0"/>
              <a:t>Cosnino</a:t>
            </a:r>
            <a:r>
              <a:rPr lang="en-US" sz="1400" dirty="0" smtClean="0"/>
              <a:t> Rd Project- $2.4 million, </a:t>
            </a:r>
            <a:r>
              <a:rPr lang="en-US" sz="1400" dirty="0" err="1" smtClean="0"/>
              <a:t>Kachina</a:t>
            </a:r>
            <a:r>
              <a:rPr lang="en-US" sz="1400" dirty="0" smtClean="0"/>
              <a:t> Trail Reconstruction Project, Lake Mary Rd</a:t>
            </a:r>
            <a:endParaRPr lang="en-US" sz="14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5857E39-CE70-40CC-861F-BC9D542B5CDD}" type="slidenum">
              <a:rPr lang="en-US" smtClean="0"/>
              <a:t>22</a:t>
            </a:fld>
            <a:endParaRPr lang="en-US" dirty="0"/>
          </a:p>
        </p:txBody>
      </p:sp>
    </p:spTree>
    <p:extLst>
      <p:ext uri="{BB962C8B-B14F-4D97-AF65-F5344CB8AC3E}">
        <p14:creationId xmlns:p14="http://schemas.microsoft.com/office/powerpoint/2010/main" val="1528661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(Read Slide)</a:t>
            </a:r>
            <a:endParaRPr lang="en-US" sz="2000" dirty="0"/>
          </a:p>
        </p:txBody>
      </p:sp>
      <p:sp>
        <p:nvSpPr>
          <p:cNvPr id="4" name="Slide Number Placeholder 3"/>
          <p:cNvSpPr>
            <a:spLocks noGrp="1"/>
          </p:cNvSpPr>
          <p:nvPr>
            <p:ph type="sldNum" sz="quarter" idx="10"/>
          </p:nvPr>
        </p:nvSpPr>
        <p:spPr/>
        <p:txBody>
          <a:bodyPr/>
          <a:lstStyle/>
          <a:p>
            <a:fld id="{E6FB8876-E977-46D1-A63A-1394190DC9B1}" type="slidenum">
              <a:rPr lang="en-US" smtClean="0"/>
              <a:t>23</a:t>
            </a:fld>
            <a:endParaRPr lang="en-US" dirty="0"/>
          </a:p>
        </p:txBody>
      </p:sp>
    </p:spTree>
    <p:extLst>
      <p:ext uri="{BB962C8B-B14F-4D97-AF65-F5344CB8AC3E}">
        <p14:creationId xmlns:p14="http://schemas.microsoft.com/office/powerpoint/2010/main" val="3901488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4675" y="4460038"/>
            <a:ext cx="6323215" cy="3660458"/>
          </a:xfrm>
        </p:spPr>
        <p:txBody>
          <a:bodyPr/>
          <a:lstStyle/>
          <a:p>
            <a:r>
              <a:rPr lang="en-US" sz="1600" dirty="0"/>
              <a:t>Four elements proved to be crucial:</a:t>
            </a:r>
          </a:p>
          <a:p>
            <a:pPr marL="342900" lvl="0" indent="-342900">
              <a:buAutoNum type="arabicParenR"/>
            </a:pPr>
            <a:r>
              <a:rPr lang="en-US" sz="1600" dirty="0"/>
              <a:t>A demonstrated Need that was scientifically assessed and determined</a:t>
            </a:r>
          </a:p>
          <a:p>
            <a:pPr lvl="0"/>
            <a:endParaRPr lang="en-US" sz="800" dirty="0"/>
          </a:p>
          <a:p>
            <a:pPr marL="342900" lvl="0" indent="-342900">
              <a:buAutoNum type="arabicParenR" startAt="2"/>
            </a:pPr>
            <a:r>
              <a:rPr lang="en-US" sz="1600" dirty="0"/>
              <a:t>Guarantee that money would be used only for county road maintenance and improvements - Local control over locally generated funds</a:t>
            </a:r>
          </a:p>
          <a:p>
            <a:pPr lvl="0"/>
            <a:endParaRPr lang="en-US" sz="800" dirty="0"/>
          </a:p>
          <a:p>
            <a:pPr marL="342900" lvl="0" indent="-342900">
              <a:buAutoNum type="arabicParenR" startAt="3"/>
            </a:pPr>
            <a:r>
              <a:rPr lang="en-US" sz="1600" dirty="0"/>
              <a:t>Effectively communicate impact of reduced service &amp; long-term impact </a:t>
            </a:r>
          </a:p>
          <a:p>
            <a:pPr lvl="0"/>
            <a:endParaRPr lang="en-US" sz="800" dirty="0"/>
          </a:p>
          <a:p>
            <a:r>
              <a:rPr lang="en-US" sz="1600" dirty="0"/>
              <a:t>THEN …. A comprehensive and intense Public information program - Listening and communicating effectively with voters – do not take anything for granted! </a:t>
            </a:r>
          </a:p>
          <a:p>
            <a:endParaRPr lang="en-US" sz="1600" dirty="0"/>
          </a:p>
          <a:p>
            <a:r>
              <a:rPr lang="en-US" sz="1600" dirty="0"/>
              <a:t>Total team effort with major investment of time by the Board, County Manager &amp; Public Works Staff</a:t>
            </a:r>
          </a:p>
          <a:p>
            <a:endParaRPr lang="en-US" dirty="0"/>
          </a:p>
        </p:txBody>
      </p:sp>
      <p:sp>
        <p:nvSpPr>
          <p:cNvPr id="4" name="Slide Number Placeholder 3"/>
          <p:cNvSpPr>
            <a:spLocks noGrp="1"/>
          </p:cNvSpPr>
          <p:nvPr>
            <p:ph type="sldNum" sz="quarter" idx="10"/>
          </p:nvPr>
        </p:nvSpPr>
        <p:spPr/>
        <p:txBody>
          <a:bodyPr/>
          <a:lstStyle/>
          <a:p>
            <a:fld id="{E6FB8876-E977-46D1-A63A-1394190DC9B1}" type="slidenum">
              <a:rPr lang="en-US" smtClean="0"/>
              <a:t>24</a:t>
            </a:fld>
            <a:endParaRPr lang="en-US" dirty="0"/>
          </a:p>
        </p:txBody>
      </p:sp>
    </p:spTree>
    <p:extLst>
      <p:ext uri="{BB962C8B-B14F-4D97-AF65-F5344CB8AC3E}">
        <p14:creationId xmlns:p14="http://schemas.microsoft.com/office/powerpoint/2010/main" val="767902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471EC-0A43-46EC-ABEC-275A681CAF2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22340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129781"/>
          </a:xfrm>
        </p:spPr>
        <p:txBody>
          <a:bodyPr/>
          <a:lstStyle/>
          <a:p>
            <a:r>
              <a:rPr lang="en-US" sz="2000" dirty="0"/>
              <a:t>What we are responsible for</a:t>
            </a:r>
            <a:r>
              <a:rPr lang="en-US" sz="2000" dirty="0" smtClean="0"/>
              <a:t>:</a:t>
            </a:r>
            <a:endParaRPr lang="en-US" sz="2000" dirty="0"/>
          </a:p>
          <a:p>
            <a:pPr marL="342900" indent="-342900">
              <a:buFont typeface="Wingdings" panose="05000000000000000000" pitchFamily="2" charset="2"/>
              <a:buChar char="Ø"/>
            </a:pPr>
            <a:r>
              <a:rPr lang="en-US" sz="2000" dirty="0"/>
              <a:t>Coconino County maintains approx. 1,000 miles of </a:t>
            </a:r>
            <a:r>
              <a:rPr lang="en-US" sz="2000" dirty="0" smtClean="0"/>
              <a:t>roads</a:t>
            </a:r>
            <a:endParaRPr lang="en-US" sz="2000" dirty="0"/>
          </a:p>
          <a:p>
            <a:pPr marL="342900" indent="-342900">
              <a:buFont typeface="Wingdings" panose="05000000000000000000" pitchFamily="2" charset="2"/>
              <a:buChar char="Ø"/>
            </a:pPr>
            <a:r>
              <a:rPr lang="en-US" sz="2000" dirty="0"/>
              <a:t>About 2/3 are dirt and 1/3 </a:t>
            </a:r>
            <a:r>
              <a:rPr lang="en-US" sz="2000" dirty="0" smtClean="0"/>
              <a:t>paved</a:t>
            </a:r>
            <a:endParaRPr lang="en-US" sz="2000" dirty="0"/>
          </a:p>
          <a:p>
            <a:pPr marL="342900" indent="-342900">
              <a:buFont typeface="Wingdings" panose="05000000000000000000" pitchFamily="2" charset="2"/>
              <a:buChar char="Ø"/>
            </a:pPr>
            <a:r>
              <a:rPr lang="en-US" sz="2000" dirty="0"/>
              <a:t>About 2/3 are County-owned and 1/3 owned by USFS and 1/3 owned by BIA and maintained by the County through long-standing agreements</a:t>
            </a:r>
          </a:p>
          <a:p>
            <a:endParaRPr lang="en-US" sz="2000" dirty="0"/>
          </a:p>
          <a:p>
            <a:r>
              <a:rPr lang="en-US" sz="2000" dirty="0" smtClean="0"/>
              <a:t>(READ SLIDE)  </a:t>
            </a:r>
          </a:p>
          <a:p>
            <a:endParaRPr lang="en-US" sz="2000" dirty="0" smtClean="0"/>
          </a:p>
        </p:txBody>
      </p:sp>
      <p:sp>
        <p:nvSpPr>
          <p:cNvPr id="4" name="Slide Number Placeholder 3"/>
          <p:cNvSpPr>
            <a:spLocks noGrp="1"/>
          </p:cNvSpPr>
          <p:nvPr>
            <p:ph type="sldNum" sz="quarter" idx="10"/>
          </p:nvPr>
        </p:nvSpPr>
        <p:spPr/>
        <p:txBody>
          <a:bodyPr/>
          <a:lstStyle/>
          <a:p>
            <a:fld id="{168471EC-0A43-46EC-ABEC-275A681CAF2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15735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5260" y="4548460"/>
            <a:ext cx="6562513" cy="4281510"/>
          </a:xfrm>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68471EC-0A43-46EC-ABEC-275A681CAF2F}" type="slidenum">
              <a:rPr lang="en-US" smtClean="0">
                <a:solidFill>
                  <a:prstClr val="black"/>
                </a:solidFill>
              </a:rPr>
              <a:pPr/>
              <a:t>4</a:t>
            </a:fld>
            <a:endParaRPr lang="en-US" dirty="0">
              <a:solidFill>
                <a:prstClr val="black"/>
              </a:solidFill>
            </a:endParaRPr>
          </a:p>
        </p:txBody>
      </p:sp>
      <p:sp>
        <p:nvSpPr>
          <p:cNvPr id="5" name="TextBox 4"/>
          <p:cNvSpPr txBox="1"/>
          <p:nvPr/>
        </p:nvSpPr>
        <p:spPr>
          <a:xfrm>
            <a:off x="443345" y="5072336"/>
            <a:ext cx="6012873" cy="286232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smtClean="0"/>
              <a:t>We know we got to the point of going for an initiative because of a combination of factors. One was the significant decline in revenue. And the other was the poor condition of our paved roads. </a:t>
            </a:r>
          </a:p>
          <a:p>
            <a:endParaRPr lang="en-US" sz="2000" dirty="0"/>
          </a:p>
          <a:p>
            <a:pPr marL="342900" indent="-342900">
              <a:buFont typeface="Wingdings" panose="05000000000000000000" pitchFamily="2" charset="2"/>
              <a:buChar char="Ø"/>
            </a:pPr>
            <a:r>
              <a:rPr lang="en-US" sz="2000" dirty="0" smtClean="0"/>
              <a:t>Bottom line – we could not operate at the same level of service on 1998 revenue levels. </a:t>
            </a:r>
          </a:p>
          <a:p>
            <a:endParaRPr lang="en-US" sz="2000" dirty="0"/>
          </a:p>
          <a:p>
            <a:r>
              <a:rPr lang="en-US" sz="2000" i="1" dirty="0" smtClean="0"/>
              <a:t>(Read the stats/info on the slide)</a:t>
            </a:r>
            <a:endParaRPr lang="en-US" sz="2000" i="1" dirty="0"/>
          </a:p>
        </p:txBody>
      </p:sp>
    </p:spTree>
    <p:extLst>
      <p:ext uri="{BB962C8B-B14F-4D97-AF65-F5344CB8AC3E}">
        <p14:creationId xmlns:p14="http://schemas.microsoft.com/office/powerpoint/2010/main" val="313474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2511" y="4473892"/>
            <a:ext cx="6373091" cy="3660458"/>
          </a:xfrm>
        </p:spPr>
        <p:txBody>
          <a:bodyPr/>
          <a:lstStyle/>
          <a:p>
            <a:r>
              <a:rPr lang="en-US" sz="1800" dirty="0" smtClean="0"/>
              <a:t>We had an Independent pavement evaluation conducted. </a:t>
            </a:r>
          </a:p>
          <a:p>
            <a:endParaRPr lang="en-US" sz="1800" dirty="0"/>
          </a:p>
          <a:p>
            <a:pPr marL="285750" indent="-285750">
              <a:buFont typeface="Wingdings" panose="05000000000000000000" pitchFamily="2" charset="2"/>
              <a:buChar char="Ø"/>
            </a:pPr>
            <a:r>
              <a:rPr lang="en-US" sz="1800" dirty="0" smtClean="0"/>
              <a:t>It determined that 35% of County paved roads were in severe or poor condition and needed about $70 million in investment. </a:t>
            </a:r>
          </a:p>
          <a:p>
            <a:endParaRPr lang="en-US" sz="1800" dirty="0"/>
          </a:p>
          <a:p>
            <a:pPr marL="285750" indent="-285750">
              <a:buFont typeface="Wingdings" panose="05000000000000000000" pitchFamily="2" charset="2"/>
              <a:buChar char="Ø"/>
            </a:pPr>
            <a:r>
              <a:rPr lang="en-US" sz="1800" dirty="0" smtClean="0"/>
              <a:t>It also found that if we waited five years with no investment, then 48% of the paved roads would be in severe or poor condition and cost at least $109 million to address. </a:t>
            </a:r>
          </a:p>
          <a:p>
            <a:endParaRPr lang="en-US" sz="1800" dirty="0"/>
          </a:p>
          <a:p>
            <a:pPr marL="285750" indent="-285750">
              <a:buFont typeface="Wingdings" panose="05000000000000000000" pitchFamily="2" charset="2"/>
              <a:buChar char="Ø"/>
            </a:pPr>
            <a:r>
              <a:rPr lang="en-US" sz="1800" dirty="0" smtClean="0"/>
              <a:t>These facts </a:t>
            </a:r>
            <a:r>
              <a:rPr lang="en-US" sz="1800" dirty="0" smtClean="0"/>
              <a:t>were </a:t>
            </a:r>
            <a:r>
              <a:rPr lang="en-US" sz="1800" dirty="0" smtClean="0"/>
              <a:t>key to understanding the long-term impact if no investments were made in our paved road assets </a:t>
            </a:r>
            <a:endParaRPr lang="en-US" sz="1800" dirty="0"/>
          </a:p>
        </p:txBody>
      </p:sp>
      <p:sp>
        <p:nvSpPr>
          <p:cNvPr id="4" name="Slide Number Placeholder 3"/>
          <p:cNvSpPr>
            <a:spLocks noGrp="1"/>
          </p:cNvSpPr>
          <p:nvPr>
            <p:ph type="sldNum" sz="quarter" idx="10"/>
          </p:nvPr>
        </p:nvSpPr>
        <p:spPr/>
        <p:txBody>
          <a:bodyPr/>
          <a:lstStyle/>
          <a:p>
            <a:fld id="{168471EC-0A43-46EC-ABEC-275A681CAF2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4264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6363" y="4473891"/>
            <a:ext cx="6345381" cy="4356081"/>
          </a:xfrm>
        </p:spPr>
        <p:txBody>
          <a:bodyPr/>
          <a:lstStyle/>
          <a:p>
            <a:r>
              <a:rPr lang="en-US" sz="1600" dirty="0" smtClean="0"/>
              <a:t>What Did it take for the Board to get to this point? Our </a:t>
            </a:r>
            <a:r>
              <a:rPr lang="en-US" sz="1600" dirty="0"/>
              <a:t>Board spent over two years evaluating the issue and options for addressing what would be over a $100 million deficit in 10 years if costs, and therefore services, were not reduced significantly</a:t>
            </a:r>
            <a:r>
              <a:rPr lang="en-US" sz="1600" dirty="0" smtClean="0"/>
              <a:t>.</a:t>
            </a:r>
          </a:p>
          <a:p>
            <a:endParaRPr lang="en-US" sz="800" dirty="0"/>
          </a:p>
          <a:p>
            <a:pPr marL="285750" indent="-285750">
              <a:buFont typeface="Wingdings" panose="05000000000000000000" pitchFamily="2" charset="2"/>
              <a:buChar char="Ø"/>
            </a:pPr>
            <a:r>
              <a:rPr lang="en-US" sz="1600" dirty="0"/>
              <a:t>There were over 16 Board work sessions on the </a:t>
            </a:r>
            <a:r>
              <a:rPr lang="en-US" sz="1600" dirty="0" smtClean="0"/>
              <a:t>issue</a:t>
            </a:r>
          </a:p>
          <a:p>
            <a:endParaRPr lang="en-US" sz="800" dirty="0" smtClean="0"/>
          </a:p>
          <a:p>
            <a:pPr marL="285750" indent="-285750">
              <a:buFont typeface="Wingdings" panose="05000000000000000000" pitchFamily="2" charset="2"/>
              <a:buChar char="Ø"/>
            </a:pPr>
            <a:r>
              <a:rPr lang="en-US" sz="1600" dirty="0" smtClean="0"/>
              <a:t>we </a:t>
            </a:r>
            <a:r>
              <a:rPr lang="en-US" sz="1600" dirty="0"/>
              <a:t>conducted two voter surveys &amp; focus </a:t>
            </a:r>
            <a:r>
              <a:rPr lang="en-US" sz="1600" dirty="0" smtClean="0"/>
              <a:t>groups</a:t>
            </a:r>
          </a:p>
          <a:p>
            <a:endParaRPr lang="en-US" sz="800" dirty="0" smtClean="0"/>
          </a:p>
          <a:p>
            <a:pPr marL="285750" indent="-285750">
              <a:buFont typeface="Wingdings" panose="05000000000000000000" pitchFamily="2" charset="2"/>
              <a:buChar char="Ø"/>
            </a:pPr>
            <a:r>
              <a:rPr lang="en-US" sz="1600" dirty="0" smtClean="0"/>
              <a:t> </a:t>
            </a:r>
            <a:r>
              <a:rPr lang="en-US" sz="1600" dirty="0"/>
              <a:t>w</a:t>
            </a:r>
            <a:r>
              <a:rPr lang="en-US" sz="1600" dirty="0" smtClean="0"/>
              <a:t>e </a:t>
            </a:r>
            <a:r>
              <a:rPr lang="en-US" sz="1600" dirty="0"/>
              <a:t>secured an independent evaluation of the 320 miles of County-maintained paved </a:t>
            </a:r>
            <a:r>
              <a:rPr lang="en-US" sz="1600" dirty="0" smtClean="0"/>
              <a:t>roads</a:t>
            </a:r>
          </a:p>
          <a:p>
            <a:endParaRPr lang="en-US" sz="800" dirty="0"/>
          </a:p>
          <a:p>
            <a:pPr marL="285750" indent="-285750">
              <a:buFont typeface="Wingdings" panose="05000000000000000000" pitchFamily="2" charset="2"/>
              <a:buChar char="Ø"/>
            </a:pPr>
            <a:r>
              <a:rPr lang="en-US" sz="1600" dirty="0"/>
              <a:t>We convened a Citizen Advisory Committee, which met 8 times and ultimately made a recommendation that the Board place a sales tax on the ballot for UP TO ½ cent for NO LESS THAN 10 years </a:t>
            </a:r>
          </a:p>
          <a:p>
            <a:endParaRPr lang="en-US" sz="800" dirty="0"/>
          </a:p>
          <a:p>
            <a:pPr marL="285750" indent="-285750">
              <a:buFont typeface="Wingdings" panose="05000000000000000000" pitchFamily="2" charset="2"/>
              <a:buChar char="Ø"/>
            </a:pPr>
            <a:r>
              <a:rPr lang="en-US" sz="1600" dirty="0"/>
              <a:t>As said before, we had already reduced road maintenance costs by </a:t>
            </a:r>
            <a:r>
              <a:rPr lang="en-US" sz="1600" dirty="0" smtClean="0"/>
              <a:t>   $</a:t>
            </a:r>
            <a:r>
              <a:rPr lang="en-US" sz="1600" dirty="0"/>
              <a:t>2 million </a:t>
            </a:r>
          </a:p>
          <a:p>
            <a:endParaRPr lang="en-US" sz="800" dirty="0"/>
          </a:p>
          <a:p>
            <a:r>
              <a:rPr lang="en-US" sz="1600" dirty="0" smtClean="0"/>
              <a:t>(Read </a:t>
            </a:r>
            <a:r>
              <a:rPr lang="en-US" sz="1600" dirty="0" smtClean="0"/>
              <a:t>Slide as well)</a:t>
            </a:r>
            <a:endParaRPr lang="en-US" sz="1600" dirty="0"/>
          </a:p>
        </p:txBody>
      </p:sp>
      <p:sp>
        <p:nvSpPr>
          <p:cNvPr id="4" name="Slide Number Placeholder 3"/>
          <p:cNvSpPr>
            <a:spLocks noGrp="1"/>
          </p:cNvSpPr>
          <p:nvPr>
            <p:ph type="sldNum" sz="quarter" idx="10"/>
          </p:nvPr>
        </p:nvSpPr>
        <p:spPr/>
        <p:txBody>
          <a:bodyPr/>
          <a:lstStyle/>
          <a:p>
            <a:fld id="{E8394CF6-8871-483E-A929-3799462B9026}" type="slidenum">
              <a:rPr lang="en-US" smtClean="0"/>
              <a:t>6</a:t>
            </a:fld>
            <a:endParaRPr lang="en-US" dirty="0"/>
          </a:p>
        </p:txBody>
      </p:sp>
    </p:spTree>
    <p:extLst>
      <p:ext uri="{BB962C8B-B14F-4D97-AF65-F5344CB8AC3E}">
        <p14:creationId xmlns:p14="http://schemas.microsoft.com/office/powerpoint/2010/main" val="149644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9491" y="4473891"/>
            <a:ext cx="6220691" cy="4356081"/>
          </a:xfrm>
        </p:spPr>
        <p:txBody>
          <a:bodyPr/>
          <a:lstStyle/>
          <a:p>
            <a:r>
              <a:rPr lang="en-US" sz="1600" dirty="0" smtClean="0"/>
              <a:t>THE NEXT </a:t>
            </a:r>
            <a:r>
              <a:rPr lang="en-US" sz="1600" dirty="0"/>
              <a:t>STEP WAS GAINING SUPPORT FOR THE INITIATIVE.</a:t>
            </a:r>
          </a:p>
          <a:p>
            <a:endParaRPr lang="en-US" sz="800" dirty="0"/>
          </a:p>
          <a:p>
            <a:r>
              <a:rPr lang="en-US" sz="1600" dirty="0"/>
              <a:t>Our County made a major investment in educating our voters about Prop 403. Why?</a:t>
            </a:r>
          </a:p>
          <a:p>
            <a:endParaRPr lang="en-US" sz="800" dirty="0"/>
          </a:p>
          <a:p>
            <a:pPr marL="171450" indent="-171450">
              <a:buFont typeface="Wingdings" panose="05000000000000000000" pitchFamily="2" charset="2"/>
              <a:buChar char="Ø"/>
            </a:pPr>
            <a:r>
              <a:rPr lang="en-US" sz="1600" dirty="0"/>
              <a:t>We know from prior elections that voters in Flagstaff and in the County expect a high level of voter education.</a:t>
            </a:r>
          </a:p>
          <a:p>
            <a:endParaRPr lang="en-US" sz="800" dirty="0"/>
          </a:p>
          <a:p>
            <a:pPr marL="171450" indent="-171450">
              <a:buFont typeface="Wingdings" panose="05000000000000000000" pitchFamily="2" charset="2"/>
              <a:buChar char="Ø"/>
            </a:pPr>
            <a:r>
              <a:rPr lang="en-US" sz="1600" dirty="0" smtClean="0"/>
              <a:t>We had </a:t>
            </a:r>
            <a:r>
              <a:rPr lang="en-US" sz="1600" dirty="0"/>
              <a:t>a responsibility to educate voters about </a:t>
            </a:r>
            <a:r>
              <a:rPr lang="en-US" sz="1600" dirty="0" smtClean="0"/>
              <a:t>the tax initiative </a:t>
            </a:r>
            <a:r>
              <a:rPr lang="en-US" sz="1600" dirty="0"/>
              <a:t>so </a:t>
            </a:r>
            <a:r>
              <a:rPr lang="en-US" sz="1600" dirty="0" smtClean="0"/>
              <a:t>they could </a:t>
            </a:r>
            <a:r>
              <a:rPr lang="en-US" sz="1600" dirty="0"/>
              <a:t>make an informed </a:t>
            </a:r>
            <a:r>
              <a:rPr lang="en-US" sz="1600" dirty="0" smtClean="0"/>
              <a:t>decision, especially since </a:t>
            </a:r>
            <a:r>
              <a:rPr lang="en-US" sz="1600" dirty="0"/>
              <a:t>in this case </a:t>
            </a:r>
            <a:r>
              <a:rPr lang="en-US" sz="1600" dirty="0" smtClean="0"/>
              <a:t>road </a:t>
            </a:r>
            <a:r>
              <a:rPr lang="en-US" sz="1600" dirty="0"/>
              <a:t>maintenance services would have been cut significantly if the initiative was not approved and </a:t>
            </a:r>
            <a:r>
              <a:rPr lang="en-US" sz="1600" dirty="0" smtClean="0"/>
              <a:t>it would </a:t>
            </a:r>
            <a:r>
              <a:rPr lang="en-US" sz="1600" dirty="0"/>
              <a:t>impact everyone’s lives everyday. </a:t>
            </a:r>
            <a:endParaRPr lang="en-US" sz="1600" dirty="0" smtClean="0"/>
          </a:p>
          <a:p>
            <a:endParaRPr lang="en-US" sz="1600" dirty="0"/>
          </a:p>
          <a:p>
            <a:r>
              <a:rPr lang="en-US" sz="1600" dirty="0" smtClean="0"/>
              <a:t>(Read Slide)</a:t>
            </a:r>
            <a:endParaRPr lang="en-US" sz="1600" dirty="0"/>
          </a:p>
          <a:p>
            <a:endParaRPr lang="en-US" sz="2000" dirty="0"/>
          </a:p>
        </p:txBody>
      </p:sp>
      <p:sp>
        <p:nvSpPr>
          <p:cNvPr id="4" name="Slide Number Placeholder 3"/>
          <p:cNvSpPr>
            <a:spLocks noGrp="1"/>
          </p:cNvSpPr>
          <p:nvPr>
            <p:ph type="sldNum" sz="quarter" idx="10"/>
          </p:nvPr>
        </p:nvSpPr>
        <p:spPr/>
        <p:txBody>
          <a:bodyPr/>
          <a:lstStyle/>
          <a:p>
            <a:fld id="{E6FB8876-E977-46D1-A63A-1394190DC9B1}" type="slidenum">
              <a:rPr lang="en-US" smtClean="0"/>
              <a:t>7</a:t>
            </a:fld>
            <a:endParaRPr lang="en-US" dirty="0"/>
          </a:p>
        </p:txBody>
      </p:sp>
    </p:spTree>
    <p:extLst>
      <p:ext uri="{BB962C8B-B14F-4D97-AF65-F5344CB8AC3E}">
        <p14:creationId xmlns:p14="http://schemas.microsoft.com/office/powerpoint/2010/main" val="1275587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sz="2000" dirty="0" smtClean="0"/>
              <a:t>During our Voter Education Effort, we had key messages to deliver to the voters and they included</a:t>
            </a:r>
            <a:r>
              <a:rPr lang="en-US" sz="2000" dirty="0" smtClean="0"/>
              <a:t>:</a:t>
            </a:r>
          </a:p>
          <a:p>
            <a:endParaRPr lang="en-US" sz="2000" dirty="0"/>
          </a:p>
          <a:p>
            <a:r>
              <a:rPr lang="en-US" sz="2000" dirty="0" smtClean="0"/>
              <a:t> </a:t>
            </a:r>
            <a:r>
              <a:rPr lang="en-US" sz="2000" dirty="0" smtClean="0"/>
              <a:t>(read slide</a:t>
            </a:r>
            <a:r>
              <a:rPr lang="en-US" sz="2000" dirty="0" smtClean="0"/>
              <a:t>)</a:t>
            </a:r>
          </a:p>
          <a:p>
            <a:endParaRPr lang="en-US" sz="2000" dirty="0"/>
          </a:p>
          <a:p>
            <a:pPr marL="342900" indent="-342900">
              <a:buFont typeface="Wingdings" panose="05000000000000000000" pitchFamily="2" charset="2"/>
              <a:buChar char="Ø"/>
            </a:pPr>
            <a:r>
              <a:rPr lang="en-US" sz="2000" dirty="0" smtClean="0"/>
              <a:t>Note that FUSD buses travel 8,000-10,000 miles per day </a:t>
            </a:r>
            <a:endParaRPr lang="en-US" sz="2000"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E6FB8876-E977-46D1-A63A-1394190DC9B1}" type="slidenum">
              <a:rPr lang="en-US" smtClean="0"/>
              <a:t>8</a:t>
            </a:fld>
            <a:endParaRPr lang="en-US" dirty="0"/>
          </a:p>
        </p:txBody>
      </p:sp>
    </p:spTree>
    <p:extLst>
      <p:ext uri="{BB962C8B-B14F-4D97-AF65-F5344CB8AC3E}">
        <p14:creationId xmlns:p14="http://schemas.microsoft.com/office/powerpoint/2010/main" val="222798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Additional key messages include: </a:t>
            </a:r>
            <a:endParaRPr lang="en-US" sz="2000" dirty="0" smtClean="0"/>
          </a:p>
          <a:p>
            <a:r>
              <a:rPr lang="en-US" sz="2000" dirty="0" smtClean="0"/>
              <a:t>(</a:t>
            </a:r>
            <a:r>
              <a:rPr lang="en-US" sz="2000" dirty="0" smtClean="0"/>
              <a:t>read slide</a:t>
            </a:r>
            <a:r>
              <a:rPr lang="en-US" sz="2000" dirty="0" smtClean="0"/>
              <a:t>)</a:t>
            </a:r>
          </a:p>
          <a:p>
            <a:endParaRPr lang="en-US" sz="2000" dirty="0"/>
          </a:p>
          <a:p>
            <a:r>
              <a:rPr lang="en-US" sz="2000" dirty="0" smtClean="0"/>
              <a:t>Again, thi</a:t>
            </a:r>
            <a:r>
              <a:rPr lang="en-US" sz="2000" dirty="0" smtClean="0"/>
              <a:t>s is for 20 years from Jan 1, 2015 to Dec 31, 2034.</a:t>
            </a:r>
            <a:endParaRPr lang="en-US" sz="2000" dirty="0" smtClean="0"/>
          </a:p>
          <a:p>
            <a:endParaRPr lang="en-US" sz="2000" dirty="0"/>
          </a:p>
        </p:txBody>
      </p:sp>
      <p:sp>
        <p:nvSpPr>
          <p:cNvPr id="4" name="Slide Number Placeholder 3"/>
          <p:cNvSpPr>
            <a:spLocks noGrp="1"/>
          </p:cNvSpPr>
          <p:nvPr>
            <p:ph type="sldNum" sz="quarter" idx="10"/>
          </p:nvPr>
        </p:nvSpPr>
        <p:spPr/>
        <p:txBody>
          <a:bodyPr/>
          <a:lstStyle/>
          <a:p>
            <a:fld id="{168471EC-0A43-46EC-ABEC-275A681CAF2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006830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7000"/>
            <a:ext cx="10363200" cy="1752600"/>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360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4254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39497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62335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42795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36049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4040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865434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76B"/>
              </a:buClr>
              <a:buFont typeface="Wingdings" pitchFamily="2" charset="2"/>
              <a:buChar char="§"/>
              <a:defRPr sz="2800"/>
            </a:lvl1pPr>
            <a:lvl2pPr>
              <a:buClr>
                <a:srgbClr val="1D776B"/>
              </a:buClr>
              <a:buFont typeface="Wingdings" pitchFamily="2" charset="2"/>
              <a:buChar char="§"/>
              <a:defRPr/>
            </a:lvl2pPr>
            <a:lvl3pPr>
              <a:buClr>
                <a:srgbClr val="1D776B"/>
              </a:buClr>
              <a:buFont typeface="Wingdings" pitchFamily="2" charset="2"/>
              <a:buChar char="§"/>
              <a:defRPr/>
            </a:lvl3pPr>
            <a:lvl4pPr>
              <a:buClr>
                <a:srgbClr val="1D776B"/>
              </a:buClr>
              <a:buFont typeface="Wingdings" pitchFamily="2" charset="2"/>
              <a:buChar char="§"/>
              <a:defRPr/>
            </a:lvl4pPr>
            <a:lvl5pPr>
              <a:buClr>
                <a:srgbClr val="1D776B"/>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0112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7000"/>
            <a:ext cx="10363200" cy="1752600"/>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783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5150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62241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59395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46516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34166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9466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24711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8171789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76B"/>
              </a:buClr>
              <a:buFont typeface="Wingdings" pitchFamily="2" charset="2"/>
              <a:buChar char="§"/>
              <a:defRPr sz="2800"/>
            </a:lvl1pPr>
            <a:lvl2pPr>
              <a:buClr>
                <a:srgbClr val="1D776B"/>
              </a:buClr>
              <a:buFont typeface="Wingdings" pitchFamily="2" charset="2"/>
              <a:buChar char="§"/>
              <a:defRPr/>
            </a:lvl2pPr>
            <a:lvl3pPr>
              <a:buClr>
                <a:srgbClr val="1D776B"/>
              </a:buClr>
              <a:buFont typeface="Wingdings" pitchFamily="2" charset="2"/>
              <a:buChar char="§"/>
              <a:defRPr/>
            </a:lvl3pPr>
            <a:lvl4pPr>
              <a:buClr>
                <a:srgbClr val="1D776B"/>
              </a:buClr>
              <a:buFont typeface="Wingdings" pitchFamily="2" charset="2"/>
              <a:buChar char="§"/>
              <a:defRPr/>
            </a:lvl4pPr>
            <a:lvl5pPr>
              <a:buClr>
                <a:srgbClr val="1D776B"/>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3955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7000"/>
            <a:ext cx="10363200" cy="1752600"/>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8203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02369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3570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4030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43664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65044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7260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82502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9429115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76B"/>
              </a:buClr>
              <a:buFont typeface="Wingdings" pitchFamily="2" charset="2"/>
              <a:buChar char="§"/>
              <a:defRPr sz="2800"/>
            </a:lvl1pPr>
            <a:lvl2pPr>
              <a:buClr>
                <a:srgbClr val="1D776B"/>
              </a:buClr>
              <a:buFont typeface="Wingdings" pitchFamily="2" charset="2"/>
              <a:buChar char="§"/>
              <a:defRPr/>
            </a:lvl2pPr>
            <a:lvl3pPr>
              <a:buClr>
                <a:srgbClr val="1D776B"/>
              </a:buClr>
              <a:buFont typeface="Wingdings" pitchFamily="2" charset="2"/>
              <a:buChar char="§"/>
              <a:defRPr/>
            </a:lvl3pPr>
            <a:lvl4pPr>
              <a:buClr>
                <a:srgbClr val="1D776B"/>
              </a:buClr>
              <a:buFont typeface="Wingdings" pitchFamily="2" charset="2"/>
              <a:buChar char="§"/>
              <a:defRPr/>
            </a:lvl4pPr>
            <a:lvl5pPr>
              <a:buClr>
                <a:srgbClr val="1D776B"/>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54870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7000"/>
            <a:ext cx="10363200" cy="1752600"/>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85564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950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06241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641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47258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79410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0833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99636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9853999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76B"/>
              </a:buClr>
              <a:buFont typeface="Wingdings" pitchFamily="2" charset="2"/>
              <a:buChar char="§"/>
              <a:defRPr sz="2800"/>
            </a:lvl1pPr>
            <a:lvl2pPr>
              <a:buClr>
                <a:srgbClr val="1D776B"/>
              </a:buClr>
              <a:buFont typeface="Wingdings" pitchFamily="2" charset="2"/>
              <a:buChar char="§"/>
              <a:defRPr/>
            </a:lvl2pPr>
            <a:lvl3pPr>
              <a:buClr>
                <a:srgbClr val="1D776B"/>
              </a:buClr>
              <a:buFont typeface="Wingdings" pitchFamily="2" charset="2"/>
              <a:buChar char="§"/>
              <a:defRPr/>
            </a:lvl3pPr>
            <a:lvl4pPr>
              <a:buClr>
                <a:srgbClr val="1D776B"/>
              </a:buClr>
              <a:buFont typeface="Wingdings" pitchFamily="2" charset="2"/>
              <a:buChar char="§"/>
              <a:defRPr/>
            </a:lvl4pPr>
            <a:lvl5pPr>
              <a:buClr>
                <a:srgbClr val="1D776B"/>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45115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7000"/>
            <a:ext cx="10363200" cy="1752600"/>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2069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6977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76B"/>
              </a:buClr>
              <a:buFont typeface="Wingdings" pitchFamily="2" charset="2"/>
              <a:buChar char="§"/>
              <a:defRPr sz="2800"/>
            </a:lvl1pPr>
            <a:lvl2pPr>
              <a:buClr>
                <a:srgbClr val="1D776B"/>
              </a:buClr>
              <a:buFont typeface="Wingdings" pitchFamily="2" charset="2"/>
              <a:buChar char="§"/>
              <a:defRPr/>
            </a:lvl2pPr>
            <a:lvl3pPr>
              <a:buClr>
                <a:srgbClr val="1D776B"/>
              </a:buClr>
              <a:buFont typeface="Wingdings" pitchFamily="2" charset="2"/>
              <a:buChar char="§"/>
              <a:defRPr/>
            </a:lvl3pPr>
            <a:lvl4pPr>
              <a:buClr>
                <a:srgbClr val="1D776B"/>
              </a:buClr>
              <a:buFont typeface="Wingdings" pitchFamily="2" charset="2"/>
              <a:buChar char="§"/>
              <a:defRPr/>
            </a:lvl4pPr>
            <a:lvl5pPr>
              <a:buClr>
                <a:srgbClr val="1D776B"/>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56117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75643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5293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02299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1824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25676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6175322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7000"/>
            <a:ext cx="10363200" cy="1752600"/>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39989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26885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1223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62794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46544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926883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4490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69505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4697133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76B"/>
              </a:buClr>
              <a:buFont typeface="Wingdings" pitchFamily="2" charset="2"/>
              <a:buChar char="§"/>
              <a:defRPr sz="2800"/>
            </a:lvl1pPr>
            <a:lvl2pPr>
              <a:buClr>
                <a:srgbClr val="1D776B"/>
              </a:buClr>
              <a:buFont typeface="Wingdings" pitchFamily="2" charset="2"/>
              <a:buChar char="§"/>
              <a:defRPr/>
            </a:lvl2pPr>
            <a:lvl3pPr>
              <a:buClr>
                <a:srgbClr val="1D776B"/>
              </a:buClr>
              <a:buFont typeface="Wingdings" pitchFamily="2" charset="2"/>
              <a:buChar char="§"/>
              <a:defRPr/>
            </a:lvl3pPr>
            <a:lvl4pPr>
              <a:buClr>
                <a:srgbClr val="1D776B"/>
              </a:buClr>
              <a:buFont typeface="Wingdings" pitchFamily="2" charset="2"/>
              <a:buChar char="§"/>
              <a:defRPr/>
            </a:lvl4pPr>
            <a:lvl5pPr>
              <a:buClr>
                <a:srgbClr val="1D776B"/>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8363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919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914400" y="1600200"/>
            <a:ext cx="10363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1"/>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649467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7000"/>
            <a:ext cx="10363200" cy="1752600"/>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914400" y="4572000"/>
            <a:ext cx="10363200" cy="1066800"/>
          </a:xfrm>
        </p:spPr>
        <p:txBody>
          <a:bodyPr>
            <a:normAutofit/>
          </a:bodyPr>
          <a:lstStyle>
            <a:lvl1pPr marL="0" indent="0" algn="ctr">
              <a:buNone/>
              <a:defRPr sz="2800">
                <a:solidFill>
                  <a:srgbClr val="1D776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00304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pn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png"/><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png"/><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103632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600201"/>
            <a:ext cx="10363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00">
                <a:solidFill>
                  <a:schemeClr val="tx1"/>
                </a:solidFill>
              </a:defRPr>
            </a:lvl1p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4114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1D776B"/>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1D776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1D776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103632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600201"/>
            <a:ext cx="10363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00">
                <a:solidFill>
                  <a:schemeClr val="tx1"/>
                </a:solidFill>
              </a:defRPr>
            </a:lvl1p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715972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1D776B"/>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1D776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1D776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103632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600201"/>
            <a:ext cx="10363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00">
                <a:solidFill>
                  <a:schemeClr val="tx1"/>
                </a:solidFill>
              </a:defRPr>
            </a:lvl1p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1264963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1D776B"/>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1D776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1D776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103632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600201"/>
            <a:ext cx="10363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00">
                <a:solidFill>
                  <a:schemeClr val="tx1"/>
                </a:solidFill>
              </a:defRPr>
            </a:lvl1p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726502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1D776B"/>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1D776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1D776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103632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600201"/>
            <a:ext cx="10363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00">
                <a:solidFill>
                  <a:schemeClr val="tx1"/>
                </a:solidFill>
              </a:defRPr>
            </a:lvl1p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10777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1D776B"/>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1D776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1D776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103632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600201"/>
            <a:ext cx="10363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00">
                <a:solidFill>
                  <a:schemeClr val="tx1"/>
                </a:solidFill>
              </a:defRPr>
            </a:lvl1p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398317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1D776B"/>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1D776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1D776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103632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600201"/>
            <a:ext cx="10363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00">
                <a:solidFill>
                  <a:schemeClr val="tx1"/>
                </a:solidFill>
              </a:defRPr>
            </a:lvl1pPr>
          </a:lstStyle>
          <a:p>
            <a:fld id="{E8829F95-5778-46DB-BCB5-D86D8A72396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0338678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1D776B"/>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1D776B"/>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1D776B"/>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1D776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hyperlink" Target="mailto:countyroadsinfo@coconino.az.gov"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5759" y="5116190"/>
            <a:ext cx="11127036" cy="1630907"/>
          </a:xfrm>
        </p:spPr>
        <p:txBody>
          <a:bodyPr>
            <a:normAutofit fontScale="90000"/>
          </a:bodyPr>
          <a:lstStyle/>
          <a:p>
            <a:pPr>
              <a:lnSpc>
                <a:spcPct val="80000"/>
              </a:lnSpc>
            </a:pPr>
            <a:r>
              <a:rPr lang="en-US" sz="3200" b="1" i="1" dirty="0" smtClean="0">
                <a:latin typeface="Franklin Gothic Heavy" panose="020B0903020102020204" pitchFamily="34" charset="0"/>
              </a:rPr>
              <a:t>Coconino County Road </a:t>
            </a:r>
            <a:r>
              <a:rPr lang="en-US" sz="3200" b="1" i="1" dirty="0">
                <a:latin typeface="Franklin Gothic Heavy" panose="020B0903020102020204" pitchFamily="34" charset="0"/>
              </a:rPr>
              <a:t>Maintenance </a:t>
            </a:r>
            <a:br>
              <a:rPr lang="en-US" sz="3200" b="1" i="1" dirty="0">
                <a:latin typeface="Franklin Gothic Heavy" panose="020B0903020102020204" pitchFamily="34" charset="0"/>
              </a:rPr>
            </a:br>
            <a:r>
              <a:rPr lang="en-US" sz="3200" b="1" i="1" dirty="0">
                <a:latin typeface="Franklin Gothic Heavy" panose="020B0903020102020204" pitchFamily="34" charset="0"/>
              </a:rPr>
              <a:t>Sales Tax </a:t>
            </a:r>
            <a:r>
              <a:rPr lang="en-US" sz="3200" b="1" i="1" dirty="0" smtClean="0">
                <a:latin typeface="Franklin Gothic Heavy" panose="020B0903020102020204" pitchFamily="34" charset="0"/>
              </a:rPr>
              <a:t>Initiative Proposition 403</a:t>
            </a:r>
            <a:br>
              <a:rPr lang="en-US" sz="3200" b="1" i="1" dirty="0" smtClean="0">
                <a:latin typeface="Franklin Gothic Heavy" panose="020B0903020102020204" pitchFamily="34" charset="0"/>
              </a:rPr>
            </a:br>
            <a:r>
              <a:rPr lang="en-US" sz="3200" b="1" i="1" dirty="0" smtClean="0">
                <a:latin typeface="Franklin Gothic Heavy" panose="020B0903020102020204" pitchFamily="34" charset="0"/>
              </a:rPr>
              <a:t>Presented By Coconino County Supervisor Matt Ryan</a:t>
            </a:r>
            <a:br>
              <a:rPr lang="en-US" sz="3200" b="1" i="1" dirty="0" smtClean="0">
                <a:latin typeface="Franklin Gothic Heavy" panose="020B0903020102020204" pitchFamily="34" charset="0"/>
              </a:rPr>
            </a:br>
            <a:r>
              <a:rPr lang="en-US" sz="3200" b="1" i="1" dirty="0" smtClean="0">
                <a:latin typeface="Franklin Gothic Heavy" panose="020B0903020102020204" pitchFamily="34" charset="0"/>
              </a:rPr>
              <a:t>October </a:t>
            </a:r>
            <a:r>
              <a:rPr lang="en-US" sz="3200" b="1" i="1" dirty="0" smtClean="0">
                <a:latin typeface="Franklin Gothic Heavy" panose="020B0903020102020204" pitchFamily="34" charset="0"/>
              </a:rPr>
              <a:t>19, </a:t>
            </a:r>
            <a:r>
              <a:rPr lang="en-US" sz="3200" b="1" i="1" dirty="0" smtClean="0">
                <a:latin typeface="Franklin Gothic Heavy" panose="020B0903020102020204" pitchFamily="34" charset="0"/>
              </a:rPr>
              <a:t>2017</a:t>
            </a:r>
            <a:endParaRPr lang="en-US" sz="3200" b="1" i="1" dirty="0">
              <a:latin typeface="Franklin Gothic Heavy" panose="020B0903020102020204" pitchFamily="34" charset="0"/>
            </a:endParaRPr>
          </a:p>
        </p:txBody>
      </p:sp>
      <p:pic>
        <p:nvPicPr>
          <p:cNvPr id="2" name="Picture 1" descr="RMST_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311" y="1910686"/>
            <a:ext cx="3027138" cy="3205504"/>
          </a:xfrm>
          <a:prstGeom prst="rect">
            <a:avLst/>
          </a:prstGeom>
        </p:spPr>
      </p:pic>
    </p:spTree>
    <p:extLst>
      <p:ext uri="{BB962C8B-B14F-4D97-AF65-F5344CB8AC3E}">
        <p14:creationId xmlns:p14="http://schemas.microsoft.com/office/powerpoint/2010/main" val="2152621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38" y="74555"/>
            <a:ext cx="11727953" cy="990600"/>
          </a:xfrm>
        </p:spPr>
        <p:txBody>
          <a:bodyPr>
            <a:noAutofit/>
          </a:bodyPr>
          <a:lstStyle/>
          <a:p>
            <a:r>
              <a:rPr lang="en-US" sz="3600" b="1" i="1" dirty="0" smtClean="0">
                <a:latin typeface="Franklin Gothic Heavy" panose="020B0903020102020204" pitchFamily="34" charset="0"/>
              </a:rPr>
              <a:t>Gaining Support: Communicating </a:t>
            </a:r>
            <a:r>
              <a:rPr lang="en-US" sz="3600" b="1" i="1" dirty="0">
                <a:latin typeface="Franklin Gothic Heavy" panose="020B0903020102020204" pitchFamily="34" charset="0"/>
              </a:rPr>
              <a:t>Impact of </a:t>
            </a:r>
            <a:r>
              <a:rPr lang="en-US" sz="3600" b="1" i="1" dirty="0" smtClean="0">
                <a:latin typeface="Franklin Gothic Heavy" panose="020B0903020102020204" pitchFamily="34" charset="0"/>
              </a:rPr>
              <a:t>                No </a:t>
            </a:r>
            <a:r>
              <a:rPr lang="en-US" sz="3600" b="1" i="1" dirty="0">
                <a:latin typeface="Franklin Gothic Heavy" panose="020B0903020102020204" pitchFamily="34" charset="0"/>
              </a:rPr>
              <a:t>New </a:t>
            </a:r>
            <a:r>
              <a:rPr lang="en-US" sz="3600" b="1" i="1" dirty="0" smtClean="0">
                <a:latin typeface="Franklin Gothic Heavy" panose="020B0903020102020204" pitchFamily="34" charset="0"/>
              </a:rPr>
              <a:t>Revenue</a:t>
            </a:r>
            <a:endParaRPr lang="en-US" sz="3600" b="1" i="1" dirty="0">
              <a:latin typeface="Franklin Gothic Heavy" panose="020B0903020102020204" pitchFamily="34" charset="0"/>
            </a:endParaRPr>
          </a:p>
        </p:txBody>
      </p:sp>
      <p:sp>
        <p:nvSpPr>
          <p:cNvPr id="3" name="Content Placeholder 2"/>
          <p:cNvSpPr>
            <a:spLocks noGrp="1"/>
          </p:cNvSpPr>
          <p:nvPr>
            <p:ph sz="half" idx="1"/>
          </p:nvPr>
        </p:nvSpPr>
        <p:spPr>
          <a:xfrm>
            <a:off x="220338" y="1538364"/>
            <a:ext cx="7524521" cy="5290095"/>
          </a:xfrm>
        </p:spPr>
        <p:txBody>
          <a:bodyPr>
            <a:normAutofit fontScale="25000" lnSpcReduction="20000"/>
          </a:bodyPr>
          <a:lstStyle/>
          <a:p>
            <a:pPr>
              <a:buClr>
                <a:srgbClr val="006666"/>
              </a:buClr>
              <a:buSzPct val="100000"/>
            </a:pPr>
            <a:r>
              <a:rPr lang="en-US" sz="12000" dirty="0" smtClean="0">
                <a:latin typeface="+mj-lt"/>
              </a:rPr>
              <a:t>Routine </a:t>
            </a:r>
            <a:r>
              <a:rPr lang="en-US" sz="12000" dirty="0">
                <a:latin typeface="+mj-lt"/>
              </a:rPr>
              <a:t>road maintenance reduced by </a:t>
            </a:r>
            <a:endParaRPr lang="en-US" sz="12000" dirty="0">
              <a:latin typeface="+mj-lt"/>
            </a:endParaRPr>
          </a:p>
          <a:p>
            <a:pPr marL="0" indent="0">
              <a:buClr>
                <a:srgbClr val="006666"/>
              </a:buClr>
              <a:buSzPct val="100000"/>
              <a:buNone/>
            </a:pPr>
            <a:r>
              <a:rPr lang="en-US" sz="12000" dirty="0">
                <a:latin typeface="+mj-lt"/>
              </a:rPr>
              <a:t> </a:t>
            </a:r>
            <a:r>
              <a:rPr lang="en-US" sz="12000" dirty="0" smtClean="0">
                <a:latin typeface="+mj-lt"/>
              </a:rPr>
              <a:t>   </a:t>
            </a:r>
            <a:r>
              <a:rPr lang="en-US" sz="12000" dirty="0" smtClean="0">
                <a:latin typeface="+mj-lt"/>
              </a:rPr>
              <a:t>up to 40</a:t>
            </a:r>
            <a:r>
              <a:rPr lang="en-US" sz="12000" dirty="0">
                <a:latin typeface="+mj-lt"/>
              </a:rPr>
              <a:t>%</a:t>
            </a:r>
          </a:p>
          <a:p>
            <a:pPr marL="0" lvl="1" indent="0">
              <a:buClr>
                <a:srgbClr val="006666"/>
              </a:buClr>
              <a:buSzPct val="100000"/>
              <a:buNone/>
            </a:pPr>
            <a:endParaRPr lang="en-US" sz="3200" dirty="0">
              <a:latin typeface="+mj-lt"/>
            </a:endParaRPr>
          </a:p>
          <a:p>
            <a:pPr>
              <a:buClr>
                <a:srgbClr val="006666"/>
              </a:buClr>
              <a:buSzPct val="100000"/>
            </a:pPr>
            <a:r>
              <a:rPr lang="en-US" sz="12000" dirty="0" smtClean="0">
                <a:latin typeface="+mj-lt"/>
              </a:rPr>
              <a:t>Snowplows </a:t>
            </a:r>
            <a:r>
              <a:rPr lang="en-US" sz="12000" dirty="0">
                <a:latin typeface="+mj-lt"/>
              </a:rPr>
              <a:t>operate one shift, 7a.m.–4 p.m.</a:t>
            </a:r>
            <a:r>
              <a:rPr lang="en-US" sz="12000" dirty="0">
                <a:solidFill>
                  <a:prstClr val="black"/>
                </a:solidFill>
                <a:latin typeface="+mj-lt"/>
              </a:rPr>
              <a:t> </a:t>
            </a:r>
            <a:endParaRPr lang="en-US" sz="12000" dirty="0" smtClean="0">
              <a:solidFill>
                <a:prstClr val="black"/>
              </a:solidFill>
              <a:latin typeface="+mj-lt"/>
            </a:endParaRPr>
          </a:p>
          <a:p>
            <a:pPr marL="0" indent="0">
              <a:buClr>
                <a:srgbClr val="006666"/>
              </a:buClr>
              <a:buSzPct val="100000"/>
              <a:buNone/>
            </a:pPr>
            <a:endParaRPr lang="en-US" sz="3200" dirty="0" smtClean="0">
              <a:solidFill>
                <a:prstClr val="black"/>
              </a:solidFill>
              <a:latin typeface="Franklin Gothic Medium"/>
            </a:endParaRPr>
          </a:p>
          <a:p>
            <a:pPr>
              <a:buClr>
                <a:srgbClr val="006666"/>
              </a:buClr>
              <a:buSzPct val="100000"/>
            </a:pPr>
            <a:r>
              <a:rPr lang="en-US" sz="12000" dirty="0" smtClean="0">
                <a:solidFill>
                  <a:prstClr val="black"/>
                </a:solidFill>
                <a:latin typeface="Franklin Gothic Medium" panose="020B0603020102020204" pitchFamily="34" charset="0"/>
              </a:rPr>
              <a:t>Defer </a:t>
            </a:r>
            <a:r>
              <a:rPr lang="en-US" sz="12000" dirty="0">
                <a:solidFill>
                  <a:prstClr val="black"/>
                </a:solidFill>
                <a:latin typeface="Franklin Gothic Medium" panose="020B0603020102020204" pitchFamily="34" charset="0"/>
              </a:rPr>
              <a:t>all capital projects, except </a:t>
            </a:r>
            <a:r>
              <a:rPr lang="en-US" sz="12000" dirty="0" smtClean="0">
                <a:solidFill>
                  <a:prstClr val="black"/>
                </a:solidFill>
                <a:latin typeface="Franklin Gothic Medium" panose="020B0603020102020204" pitchFamily="34" charset="0"/>
              </a:rPr>
              <a:t>grant-funded</a:t>
            </a:r>
          </a:p>
          <a:p>
            <a:pPr marL="0" indent="0">
              <a:buClr>
                <a:srgbClr val="006666"/>
              </a:buClr>
              <a:buSzPct val="100000"/>
              <a:buNone/>
            </a:pPr>
            <a:endParaRPr lang="en-US" sz="3200" dirty="0" smtClean="0">
              <a:solidFill>
                <a:prstClr val="black"/>
              </a:solidFill>
              <a:latin typeface="Franklin Gothic Medium" panose="020B0603020102020204" pitchFamily="34" charset="0"/>
            </a:endParaRPr>
          </a:p>
          <a:p>
            <a:pPr>
              <a:buClr>
                <a:srgbClr val="006666"/>
              </a:buClr>
              <a:buSzPct val="100000"/>
            </a:pPr>
            <a:r>
              <a:rPr lang="en-US" sz="12000" dirty="0" smtClean="0">
                <a:solidFill>
                  <a:prstClr val="black"/>
                </a:solidFill>
                <a:latin typeface="Franklin Gothic Medium" panose="020B0603020102020204" pitchFamily="34" charset="0"/>
              </a:rPr>
              <a:t>Equipment </a:t>
            </a:r>
            <a:r>
              <a:rPr lang="en-US" sz="12000" dirty="0">
                <a:solidFill>
                  <a:prstClr val="black"/>
                </a:solidFill>
                <a:latin typeface="Franklin Gothic Medium" panose="020B0603020102020204" pitchFamily="34" charset="0"/>
              </a:rPr>
              <a:t>replaced only when it fails, if funds are </a:t>
            </a:r>
            <a:r>
              <a:rPr lang="en-US" sz="12000" dirty="0" smtClean="0">
                <a:solidFill>
                  <a:prstClr val="black"/>
                </a:solidFill>
                <a:latin typeface="Franklin Gothic Medium" panose="020B0603020102020204" pitchFamily="34" charset="0"/>
              </a:rPr>
              <a:t>available</a:t>
            </a:r>
          </a:p>
          <a:p>
            <a:pPr marL="0" indent="0">
              <a:buClr>
                <a:srgbClr val="006666"/>
              </a:buClr>
              <a:buSzPct val="100000"/>
              <a:buNone/>
            </a:pPr>
            <a:endParaRPr lang="en-US" sz="3200" dirty="0" smtClean="0">
              <a:solidFill>
                <a:prstClr val="black"/>
              </a:solidFill>
              <a:latin typeface="Franklin Gothic Medium" panose="020B0603020102020204" pitchFamily="34" charset="0"/>
            </a:endParaRPr>
          </a:p>
          <a:p>
            <a:pPr>
              <a:buClr>
                <a:srgbClr val="006666"/>
              </a:buClr>
              <a:buSzPct val="100000"/>
            </a:pPr>
            <a:r>
              <a:rPr lang="en-US" sz="12000" dirty="0" smtClean="0">
                <a:solidFill>
                  <a:prstClr val="black"/>
                </a:solidFill>
                <a:latin typeface="Franklin Gothic Medium" panose="020B0603020102020204" pitchFamily="34" charset="0"/>
              </a:rPr>
              <a:t>Elimination </a:t>
            </a:r>
            <a:r>
              <a:rPr lang="en-US" sz="12000" dirty="0" smtClean="0">
                <a:solidFill>
                  <a:prstClr val="black"/>
                </a:solidFill>
                <a:latin typeface="Franklin Gothic Medium" panose="020B0603020102020204" pitchFamily="34" charset="0"/>
              </a:rPr>
              <a:t>of County maintenance of school bus routes on the Navajo Nation </a:t>
            </a:r>
            <a:endParaRPr lang="en-US" sz="12000" dirty="0">
              <a:solidFill>
                <a:prstClr val="black"/>
              </a:solidFill>
              <a:latin typeface="Franklin Gothic Medium" panose="020B0603020102020204" pitchFamily="34" charset="0"/>
            </a:endParaRPr>
          </a:p>
          <a:p>
            <a:pPr marL="0" lvl="1" indent="0">
              <a:buClrTx/>
              <a:buNone/>
            </a:pPr>
            <a:endParaRPr lang="en-US" sz="10400" dirty="0">
              <a:latin typeface="+mj-lt"/>
            </a:endParaRPr>
          </a:p>
          <a:p>
            <a:pPr marL="0" lvl="1" indent="0">
              <a:buClrTx/>
              <a:buNone/>
            </a:pPr>
            <a:endParaRPr lang="en-US" sz="10400" dirty="0">
              <a:latin typeface="+mj-lt"/>
            </a:endParaRPr>
          </a:p>
          <a:p>
            <a:pPr marL="0" lvl="1" indent="0">
              <a:buClrTx/>
              <a:buNone/>
            </a:pPr>
            <a:endParaRPr lang="en-US" sz="10400" dirty="0">
              <a:latin typeface="+mj-lt"/>
            </a:endParaRPr>
          </a:p>
          <a:p>
            <a:endParaRPr lang="en-US" sz="5100" dirty="0">
              <a:solidFill>
                <a:srgbClr val="FF0000"/>
              </a:solidFill>
              <a:latin typeface="+mj-lt"/>
            </a:endParaRPr>
          </a:p>
          <a:p>
            <a:pPr marL="0" indent="0">
              <a:buNone/>
            </a:pPr>
            <a:endParaRPr lang="en-US" sz="5100" dirty="0">
              <a:solidFill>
                <a:srgbClr val="FF0000"/>
              </a:solidFill>
              <a:latin typeface="+mj-lt"/>
            </a:endParaRPr>
          </a:p>
          <a:p>
            <a:pPr marL="0" indent="0">
              <a:buNone/>
            </a:pPr>
            <a:endParaRPr lang="en-US" sz="9600" b="1" i="1" dirty="0">
              <a:solidFill>
                <a:srgbClr val="FF0000"/>
              </a:solidFill>
              <a:latin typeface="+mj-lt"/>
            </a:endParaRPr>
          </a:p>
          <a:p>
            <a:pPr marL="457200" indent="-457200">
              <a:buFont typeface="Arial" panose="020B0604020202020204" pitchFamily="34" charset="0"/>
              <a:buChar char="•"/>
            </a:pPr>
            <a:endParaRPr lang="en-US" sz="9600" dirty="0"/>
          </a:p>
          <a:p>
            <a:pPr marL="457200" indent="-457200">
              <a:buFont typeface="Arial" panose="020B0604020202020204" pitchFamily="34" charset="0"/>
              <a:buChar char="•"/>
            </a:pPr>
            <a:endParaRPr lang="en-US" dirty="0"/>
          </a:p>
          <a:p>
            <a:pPr marL="0" indent="0">
              <a:buNone/>
            </a:pPr>
            <a:r>
              <a:rPr lang="en-US" dirty="0"/>
              <a:t> </a:t>
            </a:r>
          </a:p>
        </p:txBody>
      </p:sp>
      <p:sp>
        <p:nvSpPr>
          <p:cNvPr id="5" name="Slide Number Placeholder 4"/>
          <p:cNvSpPr>
            <a:spLocks noGrp="1"/>
          </p:cNvSpPr>
          <p:nvPr>
            <p:ph type="sldNum" sz="quarter" idx="10"/>
          </p:nvPr>
        </p:nvSpPr>
        <p:spPr>
          <a:xfrm>
            <a:off x="11382193" y="6492875"/>
            <a:ext cx="566098" cy="365125"/>
          </a:xfrm>
        </p:spPr>
        <p:txBody>
          <a:bodyPr/>
          <a:lstStyle/>
          <a:p>
            <a:fld id="{E8829F95-5778-46DB-BCB5-D86D8A723960}" type="slidenum">
              <a:rPr lang="en-US" sz="1800">
                <a:solidFill>
                  <a:prstClr val="black"/>
                </a:solidFill>
              </a:rPr>
              <a:pPr/>
              <a:t>10</a:t>
            </a:fld>
            <a:endParaRPr lang="en-US" sz="1800" dirty="0">
              <a:solidFill>
                <a:prstClr val="black"/>
              </a:solidFill>
            </a:endParaRPr>
          </a:p>
        </p:txBody>
      </p:sp>
      <p:pic>
        <p:nvPicPr>
          <p:cNvPr id="7" name="Picture 6" descr="RMST_SnowPl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046" y="1567905"/>
            <a:ext cx="4577789"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Tree>
    <p:extLst>
      <p:ext uri="{BB962C8B-B14F-4D97-AF65-F5344CB8AC3E}">
        <p14:creationId xmlns:p14="http://schemas.microsoft.com/office/powerpoint/2010/main" val="2158441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71" y="154236"/>
            <a:ext cx="11589746" cy="1123721"/>
          </a:xfrm>
        </p:spPr>
        <p:txBody>
          <a:bodyPr>
            <a:normAutofit fontScale="90000"/>
          </a:bodyPr>
          <a:lstStyle/>
          <a:p>
            <a:pPr algn="ctr"/>
            <a:r>
              <a:rPr lang="en-US" b="1" i="1" dirty="0" smtClean="0">
                <a:latin typeface="Franklin Gothic Heavy" panose="020B0903020102020204" pitchFamily="34" charset="0"/>
              </a:rPr>
              <a:t>Gaining Support: Communicating How Funds Will Be Used</a:t>
            </a:r>
            <a:endParaRPr lang="en-US" b="1" i="1" dirty="0">
              <a:latin typeface="Franklin Gothic Heavy" panose="020B0903020102020204" pitchFamily="34" charset="0"/>
            </a:endParaRPr>
          </a:p>
        </p:txBody>
      </p:sp>
      <p:sp>
        <p:nvSpPr>
          <p:cNvPr id="3" name="Content Placeholder 2"/>
          <p:cNvSpPr>
            <a:spLocks noGrp="1"/>
          </p:cNvSpPr>
          <p:nvPr>
            <p:ph idx="1"/>
          </p:nvPr>
        </p:nvSpPr>
        <p:spPr>
          <a:xfrm>
            <a:off x="705081" y="1624837"/>
            <a:ext cx="10630244" cy="4756151"/>
          </a:xfrm>
        </p:spPr>
        <p:txBody>
          <a:bodyPr>
            <a:normAutofit fontScale="47500" lnSpcReduction="20000"/>
          </a:bodyPr>
          <a:lstStyle/>
          <a:p>
            <a:pPr lvl="0"/>
            <a:r>
              <a:rPr lang="en-US" sz="7000" dirty="0">
                <a:latin typeface="+mj-lt"/>
              </a:rPr>
              <a:t>Service County-maintained roads, including County-owned, USFS and BIA roads at current service level, including snow </a:t>
            </a:r>
            <a:r>
              <a:rPr lang="en-US" sz="7000" dirty="0" smtClean="0">
                <a:latin typeface="+mj-lt"/>
              </a:rPr>
              <a:t>plowing</a:t>
            </a:r>
          </a:p>
          <a:p>
            <a:pPr marL="0" lvl="0" indent="0">
              <a:buNone/>
            </a:pPr>
            <a:endParaRPr lang="en-US" sz="3400" dirty="0">
              <a:latin typeface="+mj-lt"/>
            </a:endParaRPr>
          </a:p>
          <a:p>
            <a:pPr lvl="0"/>
            <a:r>
              <a:rPr lang="en-US" sz="7000" dirty="0">
                <a:latin typeface="+mj-lt"/>
              </a:rPr>
              <a:t>Implement the County’s Road Capital Improvement Plan, which includes primarily pavement maintenance and safety improvement projects </a:t>
            </a:r>
            <a:endParaRPr lang="en-US" sz="7000" dirty="0" smtClean="0">
              <a:latin typeface="+mj-lt"/>
            </a:endParaRPr>
          </a:p>
          <a:p>
            <a:pPr marL="0" lvl="0" indent="0">
              <a:buNone/>
            </a:pPr>
            <a:endParaRPr lang="en-US" sz="3400" dirty="0">
              <a:latin typeface="+mj-lt"/>
            </a:endParaRPr>
          </a:p>
          <a:p>
            <a:r>
              <a:rPr lang="en-US" sz="7000" dirty="0">
                <a:latin typeface="+mj-lt"/>
              </a:rPr>
              <a:t>Replace equipment on schedule to reduce service maintenance costs &amp; to secure routine road maintenance service level </a:t>
            </a:r>
          </a:p>
          <a:p>
            <a:pPr marL="457200" lvl="1" indent="0">
              <a:buNone/>
            </a:pPr>
            <a:endParaRPr lang="en-US" sz="12000" dirty="0">
              <a:latin typeface="+mj-lt"/>
            </a:endParaRPr>
          </a:p>
          <a:p>
            <a:pPr lvl="1"/>
            <a:endParaRPr lang="en-US" sz="12000" dirty="0">
              <a:latin typeface="+mj-lt"/>
            </a:endParaRPr>
          </a:p>
          <a:p>
            <a:endParaRPr lang="en-US" sz="8000" dirty="0">
              <a:latin typeface="+mj-lt"/>
            </a:endParaRPr>
          </a:p>
        </p:txBody>
      </p:sp>
      <p:sp>
        <p:nvSpPr>
          <p:cNvPr id="4" name="Slide Number Placeholder 3"/>
          <p:cNvSpPr>
            <a:spLocks noGrp="1"/>
          </p:cNvSpPr>
          <p:nvPr>
            <p:ph type="sldNum" sz="quarter" idx="10"/>
          </p:nvPr>
        </p:nvSpPr>
        <p:spPr>
          <a:xfrm>
            <a:off x="11335325" y="6492875"/>
            <a:ext cx="576795" cy="365125"/>
          </a:xfrm>
        </p:spPr>
        <p:txBody>
          <a:bodyPr/>
          <a:lstStyle/>
          <a:p>
            <a:fld id="{E8829F95-5778-46DB-BCB5-D86D8A723960}" type="slidenum">
              <a:rPr lang="en-US" sz="1800">
                <a:solidFill>
                  <a:prstClr val="black"/>
                </a:solidFill>
              </a:rPr>
              <a:pPr/>
              <a:t>11</a:t>
            </a:fld>
            <a:endParaRPr lang="en-US" sz="180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Tree>
    <p:extLst>
      <p:ext uri="{BB962C8B-B14F-4D97-AF65-F5344CB8AC3E}">
        <p14:creationId xmlns:p14="http://schemas.microsoft.com/office/powerpoint/2010/main" val="2915793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09" y="110169"/>
            <a:ext cx="11848563" cy="1109031"/>
          </a:xfrm>
        </p:spPr>
        <p:txBody>
          <a:bodyPr>
            <a:normAutofit fontScale="90000"/>
          </a:bodyPr>
          <a:lstStyle/>
          <a:p>
            <a:r>
              <a:rPr lang="en-US" b="1" i="1" dirty="0" smtClean="0">
                <a:latin typeface="Franklin Gothic Heavy" panose="020B0903020102020204" pitchFamily="34" charset="0"/>
              </a:rPr>
              <a:t>Gaining Support: Communicating How Funds    Will Be Used- Revised Snow Plan</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115909" y="1533973"/>
            <a:ext cx="6273740" cy="4853948"/>
          </a:xfrm>
        </p:spPr>
        <p:txBody>
          <a:bodyPr>
            <a:normAutofit fontScale="92500" lnSpcReduction="20000"/>
          </a:bodyPr>
          <a:lstStyle/>
          <a:p>
            <a:r>
              <a:rPr lang="en-US" dirty="0" smtClean="0">
                <a:latin typeface="+mj-lt"/>
              </a:rPr>
              <a:t>We had experience with a Revised  Snow </a:t>
            </a:r>
            <a:r>
              <a:rPr lang="en-US" dirty="0">
                <a:latin typeface="+mj-lt"/>
              </a:rPr>
              <a:t>Plan in </a:t>
            </a:r>
            <a:r>
              <a:rPr lang="en-US" dirty="0" smtClean="0">
                <a:latin typeface="+mj-lt"/>
              </a:rPr>
              <a:t>2013</a:t>
            </a:r>
            <a:endParaRPr lang="en-US" dirty="0">
              <a:latin typeface="+mj-lt"/>
            </a:endParaRPr>
          </a:p>
          <a:p>
            <a:r>
              <a:rPr lang="en-US" dirty="0">
                <a:latin typeface="+mj-lt"/>
              </a:rPr>
              <a:t>Learned from a few areas </a:t>
            </a:r>
            <a:r>
              <a:rPr lang="en-US" dirty="0" smtClean="0">
                <a:latin typeface="+mj-lt"/>
              </a:rPr>
              <a:t>where we experienced </a:t>
            </a:r>
            <a:r>
              <a:rPr lang="en-US" dirty="0">
                <a:latin typeface="+mj-lt"/>
              </a:rPr>
              <a:t>challenges &amp; </a:t>
            </a:r>
            <a:r>
              <a:rPr lang="en-US" dirty="0" smtClean="0">
                <a:latin typeface="+mj-lt"/>
              </a:rPr>
              <a:t>modified the plan accordingly; funds would allows us to modify as needed </a:t>
            </a:r>
            <a:endParaRPr lang="en-US" dirty="0">
              <a:latin typeface="+mj-lt"/>
            </a:endParaRPr>
          </a:p>
          <a:p>
            <a:r>
              <a:rPr lang="en-US" dirty="0" smtClean="0">
                <a:latin typeface="+mj-lt"/>
              </a:rPr>
              <a:t>Would allow Public Works to hire temporary snow operators as we had done historically </a:t>
            </a:r>
            <a:endParaRPr lang="en-US" dirty="0">
              <a:latin typeface="+mj-lt"/>
            </a:endParaRPr>
          </a:p>
          <a:p>
            <a:r>
              <a:rPr lang="en-US" dirty="0">
                <a:latin typeface="+mj-lt"/>
              </a:rPr>
              <a:t>Overall PW Workforce Plan </a:t>
            </a:r>
            <a:r>
              <a:rPr lang="en-US" dirty="0" smtClean="0">
                <a:latin typeface="+mj-lt"/>
              </a:rPr>
              <a:t>would </a:t>
            </a:r>
            <a:r>
              <a:rPr lang="en-US" dirty="0">
                <a:latin typeface="+mj-lt"/>
              </a:rPr>
              <a:t>identify resources needed to meet service levels &amp; retain $2 Million in permanent savings </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48435" y="1702610"/>
            <a:ext cx="5742473" cy="4306855"/>
          </a:xfrm>
        </p:spPr>
      </p:pic>
      <p:sp>
        <p:nvSpPr>
          <p:cNvPr id="5" name="Slide Number Placeholder 4"/>
          <p:cNvSpPr>
            <a:spLocks noGrp="1"/>
          </p:cNvSpPr>
          <p:nvPr>
            <p:ph type="sldNum" sz="quarter" idx="10"/>
          </p:nvPr>
        </p:nvSpPr>
        <p:spPr>
          <a:xfrm>
            <a:off x="9119672" y="6492875"/>
            <a:ext cx="2844800" cy="365125"/>
          </a:xfrm>
        </p:spPr>
        <p:txBody>
          <a:bodyPr/>
          <a:lstStyle/>
          <a:p>
            <a:fld id="{E8829F95-5778-46DB-BCB5-D86D8A723960}" type="slidenum">
              <a:rPr lang="en-US" sz="1800" smtClean="0">
                <a:solidFill>
                  <a:prstClr val="black"/>
                </a:solidFill>
              </a:rPr>
              <a:pPr/>
              <a:t>12</a:t>
            </a:fld>
            <a:endParaRPr lang="en-US" sz="1800" dirty="0">
              <a:solidFill>
                <a:prstClr val="black"/>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Tree>
    <p:extLst>
      <p:ext uri="{BB962C8B-B14F-4D97-AF65-F5344CB8AC3E}">
        <p14:creationId xmlns:p14="http://schemas.microsoft.com/office/powerpoint/2010/main" val="2645197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76" y="96398"/>
            <a:ext cx="11998711" cy="990600"/>
          </a:xfrm>
        </p:spPr>
        <p:txBody>
          <a:bodyPr>
            <a:normAutofit fontScale="90000"/>
          </a:bodyPr>
          <a:lstStyle/>
          <a:p>
            <a:r>
              <a:rPr lang="en-US" b="1" i="1" dirty="0" smtClean="0">
                <a:latin typeface="Franklin Gothic Heavy" panose="020B0903020102020204" pitchFamily="34" charset="0"/>
              </a:rPr>
              <a:t>Gaining Support: Communicating How Funds      Will Be Used</a:t>
            </a:r>
            <a:endParaRPr lang="en-US" b="1" i="1" dirty="0">
              <a:latin typeface="Franklin Gothic Heavy" panose="020B0903020102020204" pitchFamily="34" charset="0"/>
            </a:endParaRPr>
          </a:p>
        </p:txBody>
      </p:sp>
      <p:pic>
        <p:nvPicPr>
          <p:cNvPr id="6" name="Content Placeholder 5"/>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0" y="1481310"/>
            <a:ext cx="11955888" cy="5318428"/>
          </a:xfrm>
        </p:spPr>
      </p:pic>
      <p:sp>
        <p:nvSpPr>
          <p:cNvPr id="4" name="Slide Number Placeholder 3"/>
          <p:cNvSpPr>
            <a:spLocks noGrp="1"/>
          </p:cNvSpPr>
          <p:nvPr>
            <p:ph type="sldNum" sz="quarter" idx="11"/>
          </p:nvPr>
        </p:nvSpPr>
        <p:spPr>
          <a:xfrm>
            <a:off x="9111088" y="6434613"/>
            <a:ext cx="2844800" cy="365125"/>
          </a:xfrm>
        </p:spPr>
        <p:txBody>
          <a:bodyPr/>
          <a:lstStyle/>
          <a:p>
            <a:fld id="{E8829F95-5778-46DB-BCB5-D86D8A723960}" type="slidenum">
              <a:rPr lang="en-US" sz="1800" smtClean="0">
                <a:solidFill>
                  <a:prstClr val="black"/>
                </a:solidFill>
              </a:rPr>
              <a:pPr/>
              <a:t>13</a:t>
            </a:fld>
            <a:endParaRPr lang="en-US" sz="1800" dirty="0">
              <a:solidFill>
                <a:prstClr val="black"/>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76" y="5503122"/>
            <a:ext cx="997244" cy="1296616"/>
          </a:xfrm>
          <a:prstGeom prst="rect">
            <a:avLst/>
          </a:prstGeom>
        </p:spPr>
      </p:pic>
    </p:spTree>
    <p:extLst>
      <p:ext uri="{BB962C8B-B14F-4D97-AF65-F5344CB8AC3E}">
        <p14:creationId xmlns:p14="http://schemas.microsoft.com/office/powerpoint/2010/main" val="1801073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latin typeface="Franklin Gothic Heavy" panose="020B0903020102020204" pitchFamily="34" charset="0"/>
              </a:rPr>
              <a:t>Challenges in the Process</a:t>
            </a:r>
            <a:endParaRPr lang="en-US" sz="4000" b="1" i="1" dirty="0">
              <a:latin typeface="Franklin Gothic Heavy" panose="020B0903020102020204" pitchFamily="34" charset="0"/>
            </a:endParaRPr>
          </a:p>
        </p:txBody>
      </p:sp>
      <p:sp>
        <p:nvSpPr>
          <p:cNvPr id="3" name="Content Placeholder 2"/>
          <p:cNvSpPr>
            <a:spLocks noGrp="1"/>
          </p:cNvSpPr>
          <p:nvPr>
            <p:ph sz="quarter" idx="10"/>
          </p:nvPr>
        </p:nvSpPr>
        <p:spPr>
          <a:xfrm>
            <a:off x="99152" y="1534099"/>
            <a:ext cx="7227065" cy="4191000"/>
          </a:xfrm>
        </p:spPr>
        <p:txBody>
          <a:bodyPr>
            <a:noAutofit/>
          </a:bodyPr>
          <a:lstStyle/>
          <a:p>
            <a:r>
              <a:rPr lang="en-US" sz="3000" dirty="0" smtClean="0">
                <a:latin typeface="+mj-lt"/>
              </a:rPr>
              <a:t>No one wants to increase taxes!</a:t>
            </a:r>
          </a:p>
          <a:p>
            <a:pPr marL="0" indent="0">
              <a:buNone/>
            </a:pPr>
            <a:endParaRPr lang="en-US" sz="800" dirty="0" smtClean="0">
              <a:latin typeface="+mj-lt"/>
            </a:endParaRPr>
          </a:p>
          <a:p>
            <a:r>
              <a:rPr lang="en-US" sz="3000" dirty="0" smtClean="0">
                <a:latin typeface="+mj-lt"/>
              </a:rPr>
              <a:t>Coordinating with City of Flagstaff- they als</a:t>
            </a:r>
            <a:r>
              <a:rPr lang="en-US" sz="3000" dirty="0" smtClean="0">
                <a:latin typeface="+mj-lt"/>
              </a:rPr>
              <a:t>o ran an initiative</a:t>
            </a:r>
          </a:p>
          <a:p>
            <a:pPr marL="0" indent="0">
              <a:buNone/>
            </a:pPr>
            <a:endParaRPr lang="en-US" sz="800" dirty="0">
              <a:latin typeface="+mj-lt"/>
            </a:endParaRPr>
          </a:p>
          <a:p>
            <a:r>
              <a:rPr lang="en-US" sz="3000" dirty="0" smtClean="0">
                <a:latin typeface="+mj-lt"/>
              </a:rPr>
              <a:t>Political Action Committee</a:t>
            </a:r>
          </a:p>
          <a:p>
            <a:pPr marL="0" indent="0">
              <a:buNone/>
            </a:pPr>
            <a:endParaRPr lang="en-US" sz="800" dirty="0" smtClean="0">
              <a:latin typeface="+mj-lt"/>
            </a:endParaRPr>
          </a:p>
          <a:p>
            <a:r>
              <a:rPr lang="en-US" sz="3000" dirty="0" smtClean="0">
                <a:latin typeface="+mj-lt"/>
              </a:rPr>
              <a:t>E</a:t>
            </a:r>
            <a:r>
              <a:rPr lang="en-US" sz="3000" dirty="0" smtClean="0">
                <a:latin typeface="+mj-lt"/>
              </a:rPr>
              <a:t>ducating our own organization</a:t>
            </a:r>
          </a:p>
          <a:p>
            <a:pPr marL="0" indent="0">
              <a:buNone/>
            </a:pPr>
            <a:endParaRPr lang="en-US" sz="800" dirty="0" smtClean="0">
              <a:latin typeface="+mj-lt"/>
            </a:endParaRPr>
          </a:p>
          <a:p>
            <a:r>
              <a:rPr lang="en-US" sz="3000" dirty="0" smtClean="0">
                <a:latin typeface="+mj-lt"/>
              </a:rPr>
              <a:t>Funding the Educational Effort- taking that risk</a:t>
            </a:r>
            <a:endParaRPr lang="en-US" sz="3000" dirty="0">
              <a:latin typeface="+mj-lt"/>
            </a:endParaRPr>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14</a:t>
            </a:fld>
            <a:endParaRPr lang="en-US" dirty="0">
              <a:solidFill>
                <a:prstClr val="black"/>
              </a:solidFill>
            </a:endParaRPr>
          </a:p>
        </p:txBody>
      </p:sp>
      <p:pic>
        <p:nvPicPr>
          <p:cNvPr id="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r="18149"/>
          <a:stretch/>
        </p:blipFill>
        <p:spPr>
          <a:xfrm>
            <a:off x="7251547" y="1610299"/>
            <a:ext cx="4803255" cy="4114800"/>
          </a:xfrm>
          <a:prstGeom prst="rect">
            <a:avLst/>
          </a:prstGeom>
        </p:spPr>
      </p:pic>
    </p:spTree>
    <p:extLst>
      <p:ext uri="{BB962C8B-B14F-4D97-AF65-F5344CB8AC3E}">
        <p14:creationId xmlns:p14="http://schemas.microsoft.com/office/powerpoint/2010/main" val="217816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6" y="118431"/>
            <a:ext cx="11894803" cy="990600"/>
          </a:xfrm>
        </p:spPr>
        <p:txBody>
          <a:bodyPr>
            <a:normAutofit fontScale="90000"/>
          </a:bodyPr>
          <a:lstStyle/>
          <a:p>
            <a:r>
              <a:rPr lang="en-US" sz="4000" b="1" i="1" dirty="0" smtClean="0">
                <a:latin typeface="Franklin Gothic Heavy" panose="020B0903020102020204" pitchFamily="34" charset="0"/>
              </a:rPr>
              <a:t>Ballot Results: Initiative Passes with                       Strong Voter Support </a:t>
            </a:r>
            <a:endParaRPr lang="en-US" sz="4000" b="1" i="1" dirty="0">
              <a:latin typeface="Franklin Gothic Heavy" panose="020B0903020102020204" pitchFamily="34" charset="0"/>
            </a:endParaRPr>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15</a:t>
            </a:fld>
            <a:endParaRPr lang="en-US" dirty="0">
              <a:solidFill>
                <a:prstClr val="black"/>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
        <p:nvSpPr>
          <p:cNvPr id="3" name="Content Placeholder 2"/>
          <p:cNvSpPr>
            <a:spLocks noGrp="1"/>
          </p:cNvSpPr>
          <p:nvPr>
            <p:ph sz="quarter" idx="10"/>
          </p:nvPr>
        </p:nvSpPr>
        <p:spPr>
          <a:xfrm>
            <a:off x="121186" y="1556132"/>
            <a:ext cx="6951643" cy="4191000"/>
          </a:xfrm>
        </p:spPr>
        <p:txBody>
          <a:bodyPr>
            <a:normAutofit lnSpcReduction="10000"/>
          </a:bodyPr>
          <a:lstStyle/>
          <a:p>
            <a:r>
              <a:rPr lang="en-US" sz="3000" dirty="0">
                <a:latin typeface="+mj-lt"/>
              </a:rPr>
              <a:t>Election results showed strong voter support with about 65% of voters throughout the County in support of the measure. </a:t>
            </a:r>
          </a:p>
          <a:p>
            <a:pPr marL="0" indent="0">
              <a:buNone/>
            </a:pPr>
            <a:endParaRPr lang="en-US" sz="800" dirty="0">
              <a:latin typeface="+mj-lt"/>
            </a:endParaRPr>
          </a:p>
          <a:p>
            <a:r>
              <a:rPr lang="en-US" sz="3000" dirty="0">
                <a:latin typeface="+mj-lt"/>
              </a:rPr>
              <a:t>69% of Flagstaff voters supported the measure. </a:t>
            </a:r>
          </a:p>
          <a:p>
            <a:pPr marL="0" indent="0">
              <a:buNone/>
            </a:pPr>
            <a:endParaRPr lang="en-US" sz="800" dirty="0">
              <a:latin typeface="+mj-lt"/>
            </a:endParaRPr>
          </a:p>
          <a:p>
            <a:r>
              <a:rPr lang="en-US" sz="3000" dirty="0">
                <a:latin typeface="+mj-lt"/>
              </a:rPr>
              <a:t>Strong support from all areas where we provide road maintenance services. </a:t>
            </a:r>
          </a:p>
          <a:p>
            <a:endParaRPr lang="en-US" dirty="0"/>
          </a:p>
        </p:txBody>
      </p:sp>
      <p:pic>
        <p:nvPicPr>
          <p:cNvPr id="9"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188" y="1767262"/>
            <a:ext cx="4876801" cy="3657600"/>
          </a:xfrm>
          <a:prstGeom prst="rect">
            <a:avLst/>
          </a:prstGeom>
        </p:spPr>
      </p:pic>
    </p:spTree>
    <p:extLst>
      <p:ext uri="{BB962C8B-B14F-4D97-AF65-F5344CB8AC3E}">
        <p14:creationId xmlns:p14="http://schemas.microsoft.com/office/powerpoint/2010/main" val="4283583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5724"/>
            <a:ext cx="10363200" cy="990600"/>
          </a:xfrm>
        </p:spPr>
        <p:txBody>
          <a:bodyPr>
            <a:normAutofit/>
          </a:bodyPr>
          <a:lstStyle/>
          <a:p>
            <a:r>
              <a:rPr lang="en-US" sz="4000" b="1" i="1" dirty="0" smtClean="0">
                <a:latin typeface="Franklin Gothic Heavy" panose="020B0903020102020204" pitchFamily="34" charset="0"/>
              </a:rPr>
              <a:t>Accomplishments</a:t>
            </a:r>
            <a:endParaRPr lang="en-US" sz="4000" b="1" i="1" dirty="0">
              <a:latin typeface="Franklin Gothic Heavy" panose="020B0903020102020204" pitchFamily="34" charset="0"/>
            </a:endParaRPr>
          </a:p>
        </p:txBody>
      </p:sp>
      <p:sp>
        <p:nvSpPr>
          <p:cNvPr id="4" name="Slide Number Placeholder 3"/>
          <p:cNvSpPr>
            <a:spLocks noGrp="1"/>
          </p:cNvSpPr>
          <p:nvPr>
            <p:ph type="sldNum" sz="quarter" idx="11"/>
          </p:nvPr>
        </p:nvSpPr>
        <p:spPr>
          <a:xfrm>
            <a:off x="8737600" y="6356353"/>
            <a:ext cx="1981812" cy="365125"/>
          </a:xfrm>
        </p:spPr>
        <p:txBody>
          <a:bodyPr/>
          <a:lstStyle/>
          <a:p>
            <a:fld id="{E8829F95-5778-46DB-BCB5-D86D8A723960}" type="slidenum">
              <a:rPr lang="en-US" smtClean="0">
                <a:solidFill>
                  <a:prstClr val="black"/>
                </a:solidFill>
              </a:rPr>
              <a:pPr/>
              <a:t>16</a:t>
            </a:fld>
            <a:endParaRPr lang="en-US" dirty="0">
              <a:solidFill>
                <a:prstClr val="black"/>
              </a:solidFill>
            </a:endParaRPr>
          </a:p>
        </p:txBody>
      </p:sp>
      <p:sp>
        <p:nvSpPr>
          <p:cNvPr id="8" name="Title 1"/>
          <p:cNvSpPr txBox="1">
            <a:spLocks/>
          </p:cNvSpPr>
          <p:nvPr/>
        </p:nvSpPr>
        <p:spPr>
          <a:xfrm>
            <a:off x="6639498" y="1472208"/>
            <a:ext cx="4638102" cy="193168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latin typeface="Franklin Gothic Heavy" panose="020B0903020102020204" pitchFamily="34" charset="0"/>
              </a:rPr>
              <a:t>“Promises Kept”  </a:t>
            </a:r>
            <a:br>
              <a:rPr lang="en-US" b="1" i="1" dirty="0" smtClean="0">
                <a:latin typeface="Franklin Gothic Heavy" panose="020B0903020102020204" pitchFamily="34" charset="0"/>
              </a:rPr>
            </a:br>
            <a:r>
              <a:rPr lang="en-US" b="1" i="1" dirty="0" smtClean="0">
                <a:latin typeface="Franklin Gothic Heavy" panose="020B0903020102020204" pitchFamily="34" charset="0"/>
              </a:rPr>
              <a:t/>
            </a:r>
            <a:br>
              <a:rPr lang="en-US" b="1" i="1" dirty="0" smtClean="0">
                <a:latin typeface="Franklin Gothic Heavy" panose="020B0903020102020204" pitchFamily="34" charset="0"/>
              </a:rPr>
            </a:br>
            <a:endParaRPr lang="en-US" b="1" i="1" dirty="0">
              <a:latin typeface="Franklin Gothic Heavy" panose="020B0903020102020204" pitchFamily="34" charset="0"/>
            </a:endParaRPr>
          </a:p>
        </p:txBody>
      </p:sp>
      <p:sp>
        <p:nvSpPr>
          <p:cNvPr id="9" name="Title 1"/>
          <p:cNvSpPr txBox="1">
            <a:spLocks/>
          </p:cNvSpPr>
          <p:nvPr/>
        </p:nvSpPr>
        <p:spPr>
          <a:xfrm>
            <a:off x="990633" y="1472208"/>
            <a:ext cx="4638102" cy="193168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latin typeface="Franklin Gothic Heavy" panose="020B0903020102020204" pitchFamily="34" charset="0"/>
              </a:rPr>
              <a:t>“Promises Made”  </a:t>
            </a:r>
            <a:br>
              <a:rPr lang="en-US" b="1" i="1" dirty="0" smtClean="0">
                <a:latin typeface="Franklin Gothic Heavy" panose="020B0903020102020204" pitchFamily="34" charset="0"/>
              </a:rPr>
            </a:br>
            <a:r>
              <a:rPr lang="en-US" b="1" i="1" dirty="0" smtClean="0">
                <a:latin typeface="Franklin Gothic Heavy" panose="020B0903020102020204" pitchFamily="34" charset="0"/>
              </a:rPr>
              <a:t/>
            </a:r>
            <a:br>
              <a:rPr lang="en-US" b="1" i="1" dirty="0" smtClean="0">
                <a:latin typeface="Franklin Gothic Heavy" panose="020B0903020102020204" pitchFamily="34" charset="0"/>
              </a:rPr>
            </a:br>
            <a:endParaRPr lang="en-US" b="1" i="1" dirty="0">
              <a:latin typeface="Franklin Gothic Heavy" panose="020B09030201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312" y="2203977"/>
            <a:ext cx="2994744" cy="38937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928" y="2153798"/>
            <a:ext cx="2997242" cy="3949547"/>
          </a:xfrm>
          <a:prstGeom prst="rect">
            <a:avLst/>
          </a:prstGeom>
        </p:spPr>
      </p:pic>
      <p:pic>
        <p:nvPicPr>
          <p:cNvPr id="12"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7773" y="5245654"/>
            <a:ext cx="1083910" cy="147582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3724" y="2907346"/>
            <a:ext cx="2487024" cy="2487024"/>
          </a:xfrm>
          <a:prstGeom prst="rect">
            <a:avLst/>
          </a:prstGeom>
        </p:spPr>
      </p:pic>
    </p:spTree>
    <p:extLst>
      <p:ext uri="{BB962C8B-B14F-4D97-AF65-F5344CB8AC3E}">
        <p14:creationId xmlns:p14="http://schemas.microsoft.com/office/powerpoint/2010/main" val="826545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37" y="228600"/>
            <a:ext cx="11788049" cy="990600"/>
          </a:xfrm>
        </p:spPr>
        <p:txBody>
          <a:bodyPr>
            <a:normAutofit fontScale="90000"/>
          </a:bodyPr>
          <a:lstStyle/>
          <a:p>
            <a:r>
              <a:rPr lang="en-US" b="1" i="1" dirty="0" smtClean="0">
                <a:latin typeface="Franklin Gothic Heavy" panose="020B0903020102020204" pitchFamily="34" charset="0"/>
              </a:rPr>
              <a:t>Accomplishments: Implementation Began            in 2015 </a:t>
            </a:r>
            <a:endParaRPr lang="en-US" b="1" i="1" dirty="0">
              <a:latin typeface="Franklin Gothic Heavy" panose="020B0903020102020204" pitchFamily="34" charset="0"/>
            </a:endParaRPr>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17</a:t>
            </a:fld>
            <a:endParaRPr lang="en-US" dirty="0">
              <a:solidFill>
                <a:prstClr val="black"/>
              </a:solidFill>
            </a:endParaRPr>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2949" y="5412633"/>
            <a:ext cx="1083910" cy="1475824"/>
          </a:xfrm>
          <a:prstGeom prst="rect">
            <a:avLst/>
          </a:prstGeom>
        </p:spPr>
      </p:pic>
      <p:pic>
        <p:nvPicPr>
          <p:cNvPr id="5" name="Content Placeholder 4"/>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2279177" y="1450580"/>
            <a:ext cx="7451678" cy="4636321"/>
          </a:xfrm>
        </p:spPr>
      </p:pic>
    </p:spTree>
    <p:extLst>
      <p:ext uri="{BB962C8B-B14F-4D97-AF65-F5344CB8AC3E}">
        <p14:creationId xmlns:p14="http://schemas.microsoft.com/office/powerpoint/2010/main" val="786365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118431"/>
            <a:ext cx="11843384" cy="990600"/>
          </a:xfrm>
        </p:spPr>
        <p:txBody>
          <a:bodyPr>
            <a:normAutofit fontScale="90000"/>
          </a:bodyPr>
          <a:lstStyle/>
          <a:p>
            <a:pPr algn="ctr"/>
            <a:r>
              <a:rPr lang="en-US" b="1" i="1" dirty="0" smtClean="0">
                <a:latin typeface="Franklin Gothic Heavy" panose="020B0903020102020204" pitchFamily="34" charset="0"/>
              </a:rPr>
              <a:t>Accomplishments: Routine Road Maintenance </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163773" y="1528549"/>
            <a:ext cx="6435996" cy="4827804"/>
          </a:xfrm>
        </p:spPr>
        <p:txBody>
          <a:bodyPr>
            <a:normAutofit/>
          </a:bodyPr>
          <a:lstStyle/>
          <a:p>
            <a:pPr marL="0" indent="0">
              <a:buNone/>
            </a:pPr>
            <a:r>
              <a:rPr lang="en-US" b="1" u="sng" dirty="0" smtClean="0"/>
              <a:t>Actions Taken to Address Service Level:</a:t>
            </a:r>
          </a:p>
          <a:p>
            <a:pPr>
              <a:buFont typeface="Wingdings" panose="05000000000000000000" pitchFamily="2" charset="2"/>
              <a:buChar char="Ø"/>
            </a:pPr>
            <a:r>
              <a:rPr lang="en-US" dirty="0" smtClean="0">
                <a:latin typeface="+mj-lt"/>
              </a:rPr>
              <a:t>Addressed service level issue – filled Senior Operator and Operator Positions; Conducted significant training</a:t>
            </a:r>
          </a:p>
          <a:p>
            <a:pPr>
              <a:buFont typeface="Wingdings" panose="05000000000000000000" pitchFamily="2" charset="2"/>
              <a:buChar char="Ø"/>
            </a:pPr>
            <a:r>
              <a:rPr lang="en-US" dirty="0" smtClean="0">
                <a:latin typeface="+mj-lt"/>
              </a:rPr>
              <a:t>Established two Operator Trainee Positions so have our own “bench” </a:t>
            </a:r>
          </a:p>
          <a:p>
            <a:pPr>
              <a:buFont typeface="Wingdings" panose="05000000000000000000" pitchFamily="2" charset="2"/>
              <a:buChar char="Ø"/>
            </a:pPr>
            <a:r>
              <a:rPr lang="en-US" dirty="0" smtClean="0">
                <a:latin typeface="+mj-lt"/>
              </a:rPr>
              <a:t>Successfully hired 18 Temporary Snow Plow Operators for Snow Season </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0"/>
          </p:nvPr>
        </p:nvSpPr>
        <p:spPr>
          <a:xfrm>
            <a:off x="8737600" y="6356353"/>
            <a:ext cx="2121703" cy="365125"/>
          </a:xfrm>
        </p:spPr>
        <p:txBody>
          <a:bodyPr/>
          <a:lstStyle/>
          <a:p>
            <a:fld id="{E8829F95-5778-46DB-BCB5-D86D8A723960}" type="slidenum">
              <a:rPr lang="en-US" smtClean="0">
                <a:solidFill>
                  <a:prstClr val="black"/>
                </a:solidFill>
              </a:rPr>
              <a:pPr/>
              <a:t>18</a:t>
            </a:fld>
            <a:endParaRPr lang="en-US" dirty="0">
              <a:solidFill>
                <a:prstClr val="black"/>
              </a:solidFill>
            </a:endParaRP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9601" y="4017293"/>
            <a:ext cx="2727602" cy="2249955"/>
          </a:xfrm>
        </p:spPr>
      </p:pic>
      <p:pic>
        <p:nvPicPr>
          <p:cNvPr id="5"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3247" y="5063091"/>
            <a:ext cx="1083910" cy="14758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8613" y="1528549"/>
            <a:ext cx="2907514" cy="239963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3402" y="1528549"/>
            <a:ext cx="2904615" cy="2399639"/>
          </a:xfrm>
          <a:prstGeom prst="rect">
            <a:avLst/>
          </a:prstGeom>
        </p:spPr>
      </p:pic>
    </p:spTree>
    <p:extLst>
      <p:ext uri="{BB962C8B-B14F-4D97-AF65-F5344CB8AC3E}">
        <p14:creationId xmlns:p14="http://schemas.microsoft.com/office/powerpoint/2010/main" val="1777121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70" y="140465"/>
            <a:ext cx="11887200" cy="990600"/>
          </a:xfrm>
        </p:spPr>
        <p:txBody>
          <a:bodyPr>
            <a:normAutofit fontScale="90000"/>
          </a:bodyPr>
          <a:lstStyle/>
          <a:p>
            <a:pPr algn="ctr"/>
            <a:r>
              <a:rPr lang="en-US" b="1" i="1" dirty="0" smtClean="0">
                <a:latin typeface="Franklin Gothic Heavy" panose="020B0903020102020204" pitchFamily="34" charset="0"/>
              </a:rPr>
              <a:t>Accomplishments: Equipment to Support </a:t>
            </a:r>
            <a:br>
              <a:rPr lang="en-US" b="1" i="1" dirty="0" smtClean="0">
                <a:latin typeface="Franklin Gothic Heavy" panose="020B0903020102020204" pitchFamily="34" charset="0"/>
              </a:rPr>
            </a:br>
            <a:r>
              <a:rPr lang="en-US" b="1" i="1" dirty="0" smtClean="0">
                <a:latin typeface="Franklin Gothic Heavy" panose="020B0903020102020204" pitchFamily="34" charset="0"/>
              </a:rPr>
              <a:t>Routine Road Maintenance</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1" y="1473958"/>
            <a:ext cx="6599768" cy="4882395"/>
          </a:xfrm>
        </p:spPr>
        <p:txBody>
          <a:bodyPr>
            <a:normAutofit/>
          </a:bodyPr>
          <a:lstStyle/>
          <a:p>
            <a:r>
              <a:rPr lang="en-US" dirty="0" smtClean="0">
                <a:latin typeface="+mj-lt"/>
              </a:rPr>
              <a:t>Replaced aged out equipment to support Routine Road Maintenance per current standard of 10 years or 10,000 hours </a:t>
            </a:r>
          </a:p>
          <a:p>
            <a:r>
              <a:rPr lang="en-US" dirty="0" smtClean="0">
                <a:latin typeface="+mj-lt"/>
              </a:rPr>
              <a:t>Given six years of virtually no equipment replacement, backlog of replacements exceeds budget </a:t>
            </a:r>
          </a:p>
          <a:p>
            <a:r>
              <a:rPr lang="en-US" dirty="0" smtClean="0">
                <a:latin typeface="+mj-lt"/>
              </a:rPr>
              <a:t>Consultant reviewed replacement standard </a:t>
            </a:r>
            <a:endParaRPr lang="en-US" dirty="0">
              <a:solidFill>
                <a:prstClr val="black"/>
              </a:solidFill>
              <a:latin typeface="Franklin Gothic Medium"/>
            </a:endParaRPr>
          </a:p>
          <a:p>
            <a:endParaRPr lang="en-US" dirty="0">
              <a:latin typeface="+mj-lt"/>
            </a:endParaRPr>
          </a:p>
        </p:txBody>
      </p:sp>
      <p:sp>
        <p:nvSpPr>
          <p:cNvPr id="4" name="Slide Number Placeholder 3"/>
          <p:cNvSpPr>
            <a:spLocks noGrp="1"/>
          </p:cNvSpPr>
          <p:nvPr>
            <p:ph type="sldNum" sz="quarter" idx="10"/>
          </p:nvPr>
        </p:nvSpPr>
        <p:spPr/>
        <p:txBody>
          <a:bodyPr/>
          <a:lstStyle/>
          <a:p>
            <a:fld id="{E8829F95-5778-46DB-BCB5-D86D8A723960}" type="slidenum">
              <a:rPr lang="en-US" smtClean="0">
                <a:solidFill>
                  <a:prstClr val="black"/>
                </a:solidFill>
              </a:rPr>
              <a:pPr/>
              <a:t>19</a:t>
            </a:fld>
            <a:endParaRPr lang="en-US" dirty="0">
              <a:solidFill>
                <a:prstClr val="black"/>
              </a:solidFill>
            </a:endParaRP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9768" y="1473958"/>
            <a:ext cx="5592231" cy="4637593"/>
          </a:xfrm>
        </p:spPr>
      </p:pic>
      <p:pic>
        <p:nvPicPr>
          <p:cNvPr id="5"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536" y="5373639"/>
            <a:ext cx="1083910" cy="1475824"/>
          </a:xfrm>
          <a:prstGeom prst="rect">
            <a:avLst/>
          </a:prstGeom>
        </p:spPr>
      </p:pic>
    </p:spTree>
    <p:extLst>
      <p:ext uri="{BB962C8B-B14F-4D97-AF65-F5344CB8AC3E}">
        <p14:creationId xmlns:p14="http://schemas.microsoft.com/office/powerpoint/2010/main" val="97762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latin typeface="Franklin Gothic Heavy" panose="020B0903020102020204" pitchFamily="34" charset="0"/>
              </a:rPr>
              <a:t>Introductory Remarks</a:t>
            </a:r>
            <a:endParaRPr lang="en-US" sz="4000" b="1" i="1" dirty="0">
              <a:latin typeface="Franklin Gothic Heavy" panose="020B0903020102020204" pitchFamily="34" charset="0"/>
            </a:endParaRPr>
          </a:p>
        </p:txBody>
      </p:sp>
      <p:sp>
        <p:nvSpPr>
          <p:cNvPr id="3" name="Content Placeholder 2"/>
          <p:cNvSpPr>
            <a:spLocks noGrp="1"/>
          </p:cNvSpPr>
          <p:nvPr>
            <p:ph sz="half" idx="1"/>
          </p:nvPr>
        </p:nvSpPr>
        <p:spPr>
          <a:xfrm>
            <a:off x="184336" y="1520300"/>
            <a:ext cx="6018160" cy="5208045"/>
          </a:xfrm>
        </p:spPr>
        <p:txBody>
          <a:bodyPr>
            <a:normAutofit/>
          </a:bodyPr>
          <a:lstStyle/>
          <a:p>
            <a:r>
              <a:rPr lang="en-US" dirty="0" smtClean="0">
                <a:latin typeface="+mj-lt"/>
              </a:rPr>
              <a:t>What triggered the push for the County Ballot Initiative?</a:t>
            </a:r>
          </a:p>
          <a:p>
            <a:r>
              <a:rPr lang="en-US" dirty="0" smtClean="0">
                <a:latin typeface="+mj-lt"/>
              </a:rPr>
              <a:t>A Decision is Made</a:t>
            </a:r>
          </a:p>
          <a:p>
            <a:r>
              <a:rPr lang="en-US" dirty="0" smtClean="0">
                <a:latin typeface="+mj-lt"/>
              </a:rPr>
              <a:t>Gaining Support for the Initiative</a:t>
            </a:r>
          </a:p>
          <a:p>
            <a:r>
              <a:rPr lang="en-US" dirty="0" smtClean="0">
                <a:latin typeface="+mj-lt"/>
              </a:rPr>
              <a:t>Challenges in the Process</a:t>
            </a:r>
          </a:p>
          <a:p>
            <a:r>
              <a:rPr lang="en-US" dirty="0" smtClean="0">
                <a:latin typeface="+mj-lt"/>
              </a:rPr>
              <a:t>Ballot Initiative Passes</a:t>
            </a:r>
          </a:p>
          <a:p>
            <a:r>
              <a:rPr lang="en-US" dirty="0" smtClean="0">
                <a:latin typeface="+mj-lt"/>
              </a:rPr>
              <a:t>Accomplishments </a:t>
            </a:r>
          </a:p>
          <a:p>
            <a:r>
              <a:rPr lang="en-US" dirty="0" smtClean="0">
                <a:latin typeface="+mj-lt"/>
              </a:rPr>
              <a:t>What will the Future Hold?</a:t>
            </a:r>
          </a:p>
          <a:p>
            <a:r>
              <a:rPr lang="en-US" dirty="0" smtClean="0">
                <a:latin typeface="+mj-lt"/>
              </a:rPr>
              <a:t>Lessons Learned (Advice to Others)</a:t>
            </a:r>
          </a:p>
          <a:p>
            <a:pPr marL="0" indent="0">
              <a:buNone/>
            </a:pPr>
            <a:endParaRPr lang="en-US" dirty="0" smtClean="0">
              <a:latin typeface="+mj-lt"/>
            </a:endParaRPr>
          </a:p>
          <a:p>
            <a:endParaRPr lang="en-US" dirty="0" smtClean="0"/>
          </a:p>
          <a:p>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00800" y="1678674"/>
            <a:ext cx="5609230" cy="4172997"/>
          </a:xfrm>
        </p:spPr>
      </p:pic>
      <p:sp>
        <p:nvSpPr>
          <p:cNvPr id="5" name="Slide Number Placeholder 4"/>
          <p:cNvSpPr>
            <a:spLocks noGrp="1"/>
          </p:cNvSpPr>
          <p:nvPr>
            <p:ph type="sldNum" sz="quarter" idx="10"/>
          </p:nvPr>
        </p:nvSpPr>
        <p:spPr>
          <a:xfrm>
            <a:off x="9046693" y="6474185"/>
            <a:ext cx="2844800" cy="365125"/>
          </a:xfrm>
        </p:spPr>
        <p:txBody>
          <a:bodyPr/>
          <a:lstStyle/>
          <a:p>
            <a:fld id="{E8829F95-5778-46DB-BCB5-D86D8A723960}" type="slidenum">
              <a:rPr lang="en-US" sz="1800" smtClean="0">
                <a:solidFill>
                  <a:prstClr val="black"/>
                </a:solidFill>
              </a:rPr>
              <a:pPr/>
              <a:t>2</a:t>
            </a:fld>
            <a:endParaRPr lang="en-US" sz="1800" dirty="0">
              <a:solidFill>
                <a:prstClr val="black"/>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Tree>
    <p:extLst>
      <p:ext uri="{BB962C8B-B14F-4D97-AF65-F5344CB8AC3E}">
        <p14:creationId xmlns:p14="http://schemas.microsoft.com/office/powerpoint/2010/main" val="874212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70" y="151482"/>
            <a:ext cx="11887200" cy="990600"/>
          </a:xfrm>
        </p:spPr>
        <p:txBody>
          <a:bodyPr>
            <a:normAutofit fontScale="90000"/>
          </a:bodyPr>
          <a:lstStyle/>
          <a:p>
            <a:r>
              <a:rPr lang="en-US" b="1" i="1" dirty="0" smtClean="0">
                <a:latin typeface="Franklin Gothic Heavy" panose="020B0903020102020204" pitchFamily="34" charset="0"/>
              </a:rPr>
              <a:t>Accomplishments: Navajo Nation Road Maintenance </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0" y="1636143"/>
            <a:ext cx="6005015" cy="4720209"/>
          </a:xfrm>
        </p:spPr>
        <p:txBody>
          <a:bodyPr>
            <a:normAutofit fontScale="92500"/>
          </a:bodyPr>
          <a:lstStyle/>
          <a:p>
            <a:r>
              <a:rPr lang="en-US" dirty="0" smtClean="0">
                <a:latin typeface="+mj-lt"/>
              </a:rPr>
              <a:t>Increased miles maintained by the County by 30% - added additional  Senior Operators to meet the service level agreed to by Prop 403</a:t>
            </a:r>
          </a:p>
          <a:p>
            <a:r>
              <a:rPr lang="en-US" dirty="0" smtClean="0">
                <a:latin typeface="+mj-lt"/>
              </a:rPr>
              <a:t>Worked with the NNDOT and BIA on establishing a plan for implementing the Capital Matching Fund Program </a:t>
            </a:r>
          </a:p>
          <a:p>
            <a:r>
              <a:rPr lang="en-US" dirty="0" smtClean="0">
                <a:latin typeface="+mj-lt"/>
              </a:rPr>
              <a:t>Developed Navajo Nation Road Maintenance Video to communicate County’s commitment to maintaining roads on the Nation</a:t>
            </a:r>
            <a:endParaRPr lang="en-US" dirty="0">
              <a:latin typeface="+mj-lt"/>
            </a:endParaRPr>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20</a:t>
            </a:fld>
            <a:endParaRPr lang="en-US" dirty="0">
              <a:solidFill>
                <a:prstClr val="black"/>
              </a:solidFill>
            </a:endParaRPr>
          </a:p>
        </p:txBody>
      </p:sp>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257" y="6018663"/>
            <a:ext cx="1083910" cy="839337"/>
          </a:xfrm>
          <a:prstGeom prst="rect">
            <a:avLst/>
          </a:prstGeom>
        </p:spPr>
      </p:pic>
      <p:pic>
        <p:nvPicPr>
          <p:cNvPr id="11"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895833" y="1473958"/>
            <a:ext cx="6296167" cy="4640240"/>
          </a:xfrm>
        </p:spPr>
      </p:pic>
    </p:spTree>
    <p:extLst>
      <p:ext uri="{BB962C8B-B14F-4D97-AF65-F5344CB8AC3E}">
        <p14:creationId xmlns:p14="http://schemas.microsoft.com/office/powerpoint/2010/main" val="5009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72" y="85381"/>
            <a:ext cx="11810082" cy="990600"/>
          </a:xfrm>
        </p:spPr>
        <p:txBody>
          <a:bodyPr>
            <a:normAutofit fontScale="90000"/>
          </a:bodyPr>
          <a:lstStyle/>
          <a:p>
            <a:r>
              <a:rPr lang="en-US" b="1" i="1" dirty="0" smtClean="0">
                <a:latin typeface="Franklin Gothic Heavy" panose="020B0903020102020204" pitchFamily="34" charset="0"/>
              </a:rPr>
              <a:t>Accomplishments: 10 Year Capital     Improvement Plan </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0" y="1473958"/>
            <a:ext cx="6044540" cy="5384042"/>
          </a:xfrm>
        </p:spPr>
        <p:txBody>
          <a:bodyPr>
            <a:normAutofit/>
          </a:bodyPr>
          <a:lstStyle/>
          <a:p>
            <a:r>
              <a:rPr lang="en-US" sz="2700" dirty="0" smtClean="0">
                <a:latin typeface="+mj-lt"/>
              </a:rPr>
              <a:t>First 5 Years – Invest +/- $5 million per year; future years invest +- $3 million per year  </a:t>
            </a:r>
          </a:p>
          <a:p>
            <a:r>
              <a:rPr lang="en-US" sz="2700" dirty="0" smtClean="0">
                <a:latin typeface="+mj-lt"/>
              </a:rPr>
              <a:t>Several larger projects are partially funded &amp; managed by ADOT or FHWA</a:t>
            </a:r>
          </a:p>
          <a:p>
            <a:r>
              <a:rPr lang="en-US" sz="2700" dirty="0" smtClean="0">
                <a:latin typeface="+mj-lt"/>
              </a:rPr>
              <a:t>Several factors can influence planning, timing &amp; level of investment</a:t>
            </a:r>
          </a:p>
          <a:p>
            <a:r>
              <a:rPr lang="en-US" sz="2700" dirty="0" smtClean="0">
                <a:latin typeface="+mj-lt"/>
              </a:rPr>
              <a:t>Completed all projects planned for FY 2015- 2017, and on track to deliver FY 2018 Projects</a:t>
            </a:r>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21</a:t>
            </a:fld>
            <a:endParaRPr lang="en-US" dirty="0">
              <a:solidFill>
                <a:prstClr val="black"/>
              </a:solidFill>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7970" y="1473958"/>
            <a:ext cx="5914030" cy="4599296"/>
          </a:xfrm>
          <a:prstGeom prst="rect">
            <a:avLst/>
          </a:prstGeom>
        </p:spPr>
      </p:pic>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8030" y="5382176"/>
            <a:ext cx="1083910" cy="1475824"/>
          </a:xfrm>
          <a:prstGeom prst="rect">
            <a:avLst/>
          </a:prstGeom>
        </p:spPr>
      </p:pic>
    </p:spTree>
    <p:extLst>
      <p:ext uri="{BB962C8B-B14F-4D97-AF65-F5344CB8AC3E}">
        <p14:creationId xmlns:p14="http://schemas.microsoft.com/office/powerpoint/2010/main" val="3502311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57" y="-83516"/>
            <a:ext cx="11790500" cy="990600"/>
          </a:xfrm>
        </p:spPr>
        <p:txBody>
          <a:bodyPr>
            <a:normAutofit/>
          </a:bodyPr>
          <a:lstStyle/>
          <a:p>
            <a:r>
              <a:rPr lang="en-US" sz="4000" b="1" i="1" dirty="0" smtClean="0">
                <a:latin typeface="Franklin Gothic Heavy" panose="020B0903020102020204" pitchFamily="34" charset="0"/>
              </a:rPr>
              <a:t>Accomplishments: </a:t>
            </a:r>
            <a:r>
              <a:rPr lang="en-US" sz="3800" b="1" i="1" dirty="0" smtClean="0">
                <a:latin typeface="Franklin Gothic Heavy" panose="020B0903020102020204" pitchFamily="34" charset="0"/>
              </a:rPr>
              <a:t>Capital Projects </a:t>
            </a:r>
            <a:endParaRPr lang="en-US" sz="3800" b="1" i="1" dirty="0">
              <a:latin typeface="Franklin Gothic Heavy" panose="020B0903020102020204" pitchFamily="34" charset="0"/>
            </a:endParaRPr>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22</a:t>
            </a:fld>
            <a:endParaRPr lang="en-US" dirty="0">
              <a:solidFill>
                <a:prstClr val="black"/>
              </a:solidFill>
            </a:endParaRPr>
          </a:p>
        </p:txBody>
      </p:sp>
      <p:pic>
        <p:nvPicPr>
          <p:cNvPr id="9" name="Content Placeholder 8"/>
          <p:cNvPicPr>
            <a:picLocks noChangeAspect="1"/>
          </p:cNvPicPr>
          <p:nvPr/>
        </p:nvPicPr>
        <p:blipFill rotWithShape="1">
          <a:blip r:embed="rId3" cstate="print">
            <a:extLst>
              <a:ext uri="{28A0092B-C50C-407E-A947-70E740481C1C}">
                <a14:useLocalDpi xmlns:a14="http://schemas.microsoft.com/office/drawing/2010/main" val="0"/>
              </a:ext>
            </a:extLst>
          </a:blip>
          <a:srcRect l="51543" t="-303" r="9236" b="303"/>
          <a:stretch/>
        </p:blipFill>
        <p:spPr>
          <a:xfrm>
            <a:off x="8787111" y="3155974"/>
            <a:ext cx="3404889" cy="3108960"/>
          </a:xfrm>
          <a:prstGeom prst="rect">
            <a:avLst/>
          </a:prstGeom>
        </p:spPr>
      </p:pic>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2621" y="5382176"/>
            <a:ext cx="1083910" cy="1475824"/>
          </a:xfrm>
          <a:prstGeom prst="rect">
            <a:avLst/>
          </a:prstGeom>
        </p:spPr>
      </p:pic>
      <p:pic>
        <p:nvPicPr>
          <p:cNvPr id="13" name="Content Placeholder 7"/>
          <p:cNvPicPr>
            <a:picLocks noChangeAspect="1"/>
          </p:cNvPicPr>
          <p:nvPr/>
        </p:nvPicPr>
        <p:blipFill rotWithShape="1">
          <a:blip r:embed="rId5">
            <a:extLst>
              <a:ext uri="{28A0092B-C50C-407E-A947-70E740481C1C}">
                <a14:useLocalDpi xmlns:a14="http://schemas.microsoft.com/office/drawing/2010/main" val="0"/>
              </a:ext>
            </a:extLst>
          </a:blip>
          <a:srcRect t="12498" b="17106"/>
          <a:stretch/>
        </p:blipFill>
        <p:spPr>
          <a:xfrm>
            <a:off x="814" y="4117205"/>
            <a:ext cx="3934158" cy="212422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369" y="4016968"/>
            <a:ext cx="3167350" cy="210312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382" y="3136544"/>
            <a:ext cx="2854715" cy="2983543"/>
          </a:xfrm>
          <a:prstGeom prst="rect">
            <a:avLst/>
          </a:prstGeom>
        </p:spPr>
      </p:pic>
      <p:sp>
        <p:nvSpPr>
          <p:cNvPr id="3" name="Content Placeholder 2"/>
          <p:cNvSpPr>
            <a:spLocks noGrp="1"/>
          </p:cNvSpPr>
          <p:nvPr>
            <p:ph sz="half" idx="1"/>
          </p:nvPr>
        </p:nvSpPr>
        <p:spPr>
          <a:xfrm>
            <a:off x="201157" y="1672977"/>
            <a:ext cx="6342862" cy="4114800"/>
          </a:xfrm>
        </p:spPr>
        <p:txBody>
          <a:bodyPr>
            <a:normAutofit/>
          </a:bodyPr>
          <a:lstStyle/>
          <a:p>
            <a:r>
              <a:rPr lang="en-US" sz="3000" dirty="0" smtClean="0">
                <a:latin typeface="+mj-lt"/>
              </a:rPr>
              <a:t>Exceeded Expectations</a:t>
            </a:r>
          </a:p>
          <a:p>
            <a:pPr lvl="1">
              <a:buFont typeface="Wingdings" panose="05000000000000000000" pitchFamily="2" charset="2"/>
              <a:buChar char="Ø"/>
            </a:pPr>
            <a:r>
              <a:rPr lang="en-US" sz="3000" dirty="0">
                <a:latin typeface="+mj-lt"/>
              </a:rPr>
              <a:t>FY 2016 - $8.5 </a:t>
            </a:r>
            <a:r>
              <a:rPr lang="en-US" sz="3000" dirty="0" smtClean="0">
                <a:latin typeface="+mj-lt"/>
              </a:rPr>
              <a:t>Million</a:t>
            </a:r>
          </a:p>
          <a:p>
            <a:pPr lvl="1">
              <a:buFont typeface="Wingdings" panose="05000000000000000000" pitchFamily="2" charset="2"/>
              <a:buChar char="Ø"/>
            </a:pPr>
            <a:r>
              <a:rPr lang="en-US" sz="3000" dirty="0" smtClean="0">
                <a:latin typeface="+mj-lt"/>
              </a:rPr>
              <a:t>FY </a:t>
            </a:r>
            <a:r>
              <a:rPr lang="en-US" sz="3000" dirty="0">
                <a:latin typeface="+mj-lt"/>
              </a:rPr>
              <a:t>2017 - $</a:t>
            </a:r>
            <a:r>
              <a:rPr lang="en-US" sz="3000" dirty="0" smtClean="0">
                <a:latin typeface="+mj-lt"/>
              </a:rPr>
              <a:t>8.7 Million </a:t>
            </a:r>
            <a:endParaRPr lang="en-US" sz="3000" dirty="0">
              <a:latin typeface="+mj-lt"/>
            </a:endParaRPr>
          </a:p>
        </p:txBody>
      </p:sp>
    </p:spTree>
    <p:extLst>
      <p:ext uri="{BB962C8B-B14F-4D97-AF65-F5344CB8AC3E}">
        <p14:creationId xmlns:p14="http://schemas.microsoft.com/office/powerpoint/2010/main" val="42733920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4143"/>
            <a:ext cx="10363200" cy="990600"/>
          </a:xfrm>
        </p:spPr>
        <p:txBody>
          <a:bodyPr>
            <a:normAutofit/>
          </a:bodyPr>
          <a:lstStyle/>
          <a:p>
            <a:r>
              <a:rPr lang="en-US" sz="4000" b="1" i="1" dirty="0" smtClean="0">
                <a:latin typeface="Franklin Gothic Heavy" panose="020B0903020102020204" pitchFamily="34" charset="0"/>
              </a:rPr>
              <a:t>What Will The Future Hold?</a:t>
            </a:r>
            <a:endParaRPr lang="en-US" sz="4000" b="1" i="1" dirty="0">
              <a:latin typeface="Franklin Gothic Heavy" panose="020B0903020102020204" pitchFamily="34" charset="0"/>
            </a:endParaRPr>
          </a:p>
        </p:txBody>
      </p:sp>
      <p:sp>
        <p:nvSpPr>
          <p:cNvPr id="3" name="Content Placeholder 2"/>
          <p:cNvSpPr>
            <a:spLocks noGrp="1"/>
          </p:cNvSpPr>
          <p:nvPr>
            <p:ph sz="half" idx="1"/>
          </p:nvPr>
        </p:nvSpPr>
        <p:spPr>
          <a:xfrm>
            <a:off x="154237" y="1705182"/>
            <a:ext cx="7006727" cy="4114800"/>
          </a:xfrm>
        </p:spPr>
        <p:txBody>
          <a:bodyPr>
            <a:normAutofit lnSpcReduction="10000"/>
          </a:bodyPr>
          <a:lstStyle/>
          <a:p>
            <a:r>
              <a:rPr lang="en-US" dirty="0" smtClean="0">
                <a:latin typeface="+mj-lt"/>
              </a:rPr>
              <a:t>County initiative sunsets Dec 31, 2034</a:t>
            </a:r>
          </a:p>
          <a:p>
            <a:r>
              <a:rPr lang="en-US" dirty="0" smtClean="0">
                <a:latin typeface="+mj-lt"/>
              </a:rPr>
              <a:t>Average cost of maintenance, products and materials will escalate</a:t>
            </a:r>
          </a:p>
          <a:p>
            <a:r>
              <a:rPr lang="en-US" dirty="0" smtClean="0">
                <a:latin typeface="+mj-lt"/>
              </a:rPr>
              <a:t>HURF funds most of local government road maintenance</a:t>
            </a:r>
          </a:p>
          <a:p>
            <a:r>
              <a:rPr lang="en-US" dirty="0" smtClean="0">
                <a:latin typeface="+mj-lt"/>
              </a:rPr>
              <a:t>State initiative needed and needs to include an escalator </a:t>
            </a:r>
          </a:p>
          <a:p>
            <a:r>
              <a:rPr lang="en-US" dirty="0" smtClean="0">
                <a:latin typeface="+mj-lt"/>
              </a:rPr>
              <a:t>We will need to re-evaluate as we get closer to our sunset date</a:t>
            </a:r>
          </a:p>
          <a:p>
            <a:endParaRPr lang="en-US" dirty="0" smtClean="0"/>
          </a:p>
          <a:p>
            <a:endParaRPr lang="en-US" dirty="0"/>
          </a:p>
        </p:txBody>
      </p:sp>
      <p:sp>
        <p:nvSpPr>
          <p:cNvPr id="5" name="Slide Number Placeholder 4"/>
          <p:cNvSpPr>
            <a:spLocks noGrp="1"/>
          </p:cNvSpPr>
          <p:nvPr>
            <p:ph type="sldNum" sz="quarter" idx="10"/>
          </p:nvPr>
        </p:nvSpPr>
        <p:spPr/>
        <p:txBody>
          <a:bodyPr/>
          <a:lstStyle/>
          <a:p>
            <a:fld id="{E8829F95-5778-46DB-BCB5-D86D8A723960}" type="slidenum">
              <a:rPr lang="en-US" smtClean="0">
                <a:solidFill>
                  <a:prstClr val="black"/>
                </a:solidFill>
              </a:rPr>
              <a:pPr/>
              <a:t>23</a:t>
            </a:fld>
            <a:endParaRPr lang="en-US" dirty="0">
              <a:solidFill>
                <a:prstClr val="black"/>
              </a:solidFill>
            </a:endParaRPr>
          </a:p>
        </p:txBody>
      </p:sp>
      <p:pic>
        <p:nvPicPr>
          <p:cNvPr id="6"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82430" y="1788910"/>
            <a:ext cx="5168850" cy="3749040"/>
          </a:xfrm>
        </p:spPr>
      </p:pic>
    </p:spTree>
    <p:extLst>
      <p:ext uri="{BB962C8B-B14F-4D97-AF65-F5344CB8AC3E}">
        <p14:creationId xmlns:p14="http://schemas.microsoft.com/office/powerpoint/2010/main" val="1214799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2" y="172824"/>
            <a:ext cx="11843385" cy="990600"/>
          </a:xfrm>
        </p:spPr>
        <p:txBody>
          <a:bodyPr>
            <a:normAutofit fontScale="90000"/>
          </a:bodyPr>
          <a:lstStyle/>
          <a:p>
            <a:pPr algn="ctr"/>
            <a:r>
              <a:rPr lang="en-US" b="1" i="1" dirty="0" smtClean="0">
                <a:latin typeface="Franklin Gothic Heavy" panose="020B0903020102020204" pitchFamily="34" charset="0"/>
              </a:rPr>
              <a:t>Lessons Learned (Advice to Others):</a:t>
            </a:r>
            <a:br>
              <a:rPr lang="en-US" b="1" i="1" dirty="0" smtClean="0">
                <a:latin typeface="Franklin Gothic Heavy" panose="020B0903020102020204" pitchFamily="34" charset="0"/>
              </a:rPr>
            </a:br>
            <a:r>
              <a:rPr lang="en-US" b="1" i="1" dirty="0" smtClean="0">
                <a:latin typeface="Franklin Gothic Heavy" panose="020B0903020102020204" pitchFamily="34" charset="0"/>
              </a:rPr>
              <a:t>Four Crucial Elements </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163772" y="1528549"/>
            <a:ext cx="11843385" cy="4827804"/>
          </a:xfrm>
        </p:spPr>
        <p:txBody>
          <a:bodyPr>
            <a:normAutofit fontScale="92500"/>
          </a:bodyPr>
          <a:lstStyle/>
          <a:p>
            <a:pPr marL="0" indent="0">
              <a:spcBef>
                <a:spcPts val="0"/>
              </a:spcBef>
              <a:buNone/>
            </a:pPr>
            <a:r>
              <a:rPr lang="en-US" b="1" dirty="0" smtClean="0">
                <a:latin typeface="+mj-lt"/>
              </a:rPr>
              <a:t>1.  A </a:t>
            </a:r>
            <a:r>
              <a:rPr lang="en-US" b="1" dirty="0">
                <a:latin typeface="+mj-lt"/>
              </a:rPr>
              <a:t>demonstrated </a:t>
            </a:r>
            <a:r>
              <a:rPr lang="en-US" b="1" dirty="0" smtClean="0">
                <a:latin typeface="+mj-lt"/>
              </a:rPr>
              <a:t>need </a:t>
            </a:r>
            <a:r>
              <a:rPr lang="en-US" b="1" dirty="0">
                <a:latin typeface="+mj-lt"/>
              </a:rPr>
              <a:t>that was </a:t>
            </a:r>
            <a:endParaRPr lang="en-US" b="1" dirty="0" smtClean="0">
              <a:latin typeface="+mj-lt"/>
            </a:endParaRPr>
          </a:p>
          <a:p>
            <a:pPr marL="0" indent="0">
              <a:spcBef>
                <a:spcPts val="0"/>
              </a:spcBef>
              <a:buNone/>
            </a:pPr>
            <a:r>
              <a:rPr lang="en-US" b="1" dirty="0" smtClean="0">
                <a:latin typeface="+mj-lt"/>
              </a:rPr>
              <a:t>      scientifically </a:t>
            </a:r>
            <a:r>
              <a:rPr lang="en-US" b="1" dirty="0">
                <a:latin typeface="+mj-lt"/>
              </a:rPr>
              <a:t>assessed and </a:t>
            </a:r>
            <a:r>
              <a:rPr lang="en-US" b="1" dirty="0" smtClean="0">
                <a:latin typeface="+mj-lt"/>
              </a:rPr>
              <a:t>determined</a:t>
            </a:r>
          </a:p>
          <a:p>
            <a:pPr marL="0" indent="0">
              <a:spcBef>
                <a:spcPts val="0"/>
              </a:spcBef>
              <a:buNone/>
            </a:pPr>
            <a:r>
              <a:rPr lang="en-US" b="1" dirty="0" smtClean="0">
                <a:solidFill>
                  <a:schemeClr val="accent5">
                    <a:lumMod val="50000"/>
                  </a:schemeClr>
                </a:solidFill>
                <a:latin typeface="+mj-lt"/>
              </a:rPr>
              <a:t>2.  </a:t>
            </a:r>
            <a:r>
              <a:rPr lang="en-US" b="1" dirty="0" smtClean="0">
                <a:latin typeface="+mj-lt"/>
              </a:rPr>
              <a:t>Guarantee </a:t>
            </a:r>
            <a:r>
              <a:rPr lang="en-US" b="1" dirty="0">
                <a:latin typeface="+mj-lt"/>
              </a:rPr>
              <a:t>that money would be used </a:t>
            </a:r>
            <a:endParaRPr lang="en-US" b="1" dirty="0" smtClean="0">
              <a:latin typeface="+mj-lt"/>
            </a:endParaRPr>
          </a:p>
          <a:p>
            <a:pPr marL="0" indent="0">
              <a:spcBef>
                <a:spcPts val="0"/>
              </a:spcBef>
              <a:buNone/>
            </a:pPr>
            <a:r>
              <a:rPr lang="en-US" b="1" dirty="0" smtClean="0">
                <a:latin typeface="+mj-lt"/>
              </a:rPr>
              <a:t>      only </a:t>
            </a:r>
            <a:r>
              <a:rPr lang="en-US" b="1" dirty="0">
                <a:latin typeface="+mj-lt"/>
              </a:rPr>
              <a:t>for </a:t>
            </a:r>
            <a:r>
              <a:rPr lang="en-US" b="1" dirty="0" smtClean="0">
                <a:latin typeface="+mj-lt"/>
              </a:rPr>
              <a:t>County </a:t>
            </a:r>
            <a:r>
              <a:rPr lang="en-US" b="1" dirty="0">
                <a:latin typeface="+mj-lt"/>
              </a:rPr>
              <a:t>road maintenance and </a:t>
            </a:r>
            <a:endParaRPr lang="en-US" b="1" dirty="0" smtClean="0">
              <a:latin typeface="+mj-lt"/>
            </a:endParaRPr>
          </a:p>
          <a:p>
            <a:pPr marL="0" indent="0">
              <a:spcBef>
                <a:spcPts val="0"/>
              </a:spcBef>
              <a:buNone/>
            </a:pPr>
            <a:r>
              <a:rPr lang="en-US" b="1" dirty="0" smtClean="0">
                <a:latin typeface="+mj-lt"/>
              </a:rPr>
              <a:t>      improvements </a:t>
            </a:r>
            <a:r>
              <a:rPr lang="en-US" b="1" dirty="0">
                <a:latin typeface="+mj-lt"/>
              </a:rPr>
              <a:t>- </a:t>
            </a:r>
            <a:r>
              <a:rPr lang="en-US" b="1" dirty="0" smtClean="0">
                <a:latin typeface="+mj-lt"/>
              </a:rPr>
              <a:t>local </a:t>
            </a:r>
            <a:r>
              <a:rPr lang="en-US" b="1" dirty="0">
                <a:latin typeface="+mj-lt"/>
              </a:rPr>
              <a:t>control over locally </a:t>
            </a:r>
            <a:endParaRPr lang="en-US" b="1" dirty="0" smtClean="0">
              <a:latin typeface="+mj-lt"/>
            </a:endParaRPr>
          </a:p>
          <a:p>
            <a:pPr marL="0" indent="0">
              <a:spcBef>
                <a:spcPts val="0"/>
              </a:spcBef>
              <a:buNone/>
            </a:pPr>
            <a:r>
              <a:rPr lang="en-US" b="1" dirty="0" smtClean="0">
                <a:latin typeface="+mj-lt"/>
              </a:rPr>
              <a:t>      generated funds</a:t>
            </a:r>
          </a:p>
          <a:p>
            <a:pPr marL="0" indent="0">
              <a:spcBef>
                <a:spcPts val="0"/>
              </a:spcBef>
              <a:buNone/>
            </a:pPr>
            <a:r>
              <a:rPr lang="en-US" b="1" dirty="0" smtClean="0">
                <a:latin typeface="+mj-lt"/>
              </a:rPr>
              <a:t>3.  Effectively </a:t>
            </a:r>
            <a:r>
              <a:rPr lang="en-US" b="1" dirty="0">
                <a:latin typeface="+mj-lt"/>
              </a:rPr>
              <a:t>communicate impact of </a:t>
            </a:r>
            <a:r>
              <a:rPr lang="en-US" b="1" dirty="0" smtClean="0">
                <a:latin typeface="+mj-lt"/>
              </a:rPr>
              <a:t>reduced</a:t>
            </a:r>
          </a:p>
          <a:p>
            <a:pPr marL="0" indent="0">
              <a:spcBef>
                <a:spcPts val="0"/>
              </a:spcBef>
              <a:buNone/>
            </a:pPr>
            <a:r>
              <a:rPr lang="en-US" b="1" dirty="0" smtClean="0">
                <a:latin typeface="+mj-lt"/>
              </a:rPr>
              <a:t>      service </a:t>
            </a:r>
            <a:r>
              <a:rPr lang="en-US" b="1" dirty="0">
                <a:latin typeface="+mj-lt"/>
              </a:rPr>
              <a:t>&amp; long-term impact </a:t>
            </a:r>
            <a:endParaRPr lang="en-US" b="1" dirty="0" smtClean="0">
              <a:latin typeface="+mj-lt"/>
            </a:endParaRPr>
          </a:p>
          <a:p>
            <a:pPr marL="0" indent="0">
              <a:spcBef>
                <a:spcPts val="0"/>
              </a:spcBef>
              <a:buNone/>
            </a:pPr>
            <a:endParaRPr lang="en-US" sz="900" b="1" dirty="0" smtClean="0">
              <a:latin typeface="+mj-lt"/>
            </a:endParaRPr>
          </a:p>
          <a:p>
            <a:pPr marL="0" indent="0" algn="ctr">
              <a:spcBef>
                <a:spcPts val="0"/>
              </a:spcBef>
              <a:buNone/>
            </a:pPr>
            <a:r>
              <a:rPr lang="en-US" sz="3200" b="1" dirty="0" smtClean="0">
                <a:latin typeface="+mj-lt"/>
              </a:rPr>
              <a:t>Then…</a:t>
            </a:r>
            <a:endParaRPr lang="en-US" sz="900" b="1" dirty="0" smtClean="0">
              <a:latin typeface="+mj-lt"/>
            </a:endParaRPr>
          </a:p>
          <a:p>
            <a:pPr marL="514350" indent="-514350">
              <a:spcBef>
                <a:spcPts val="0"/>
              </a:spcBef>
              <a:buFont typeface="+mj-lt"/>
              <a:buAutoNum type="arabicPeriod" startAt="4"/>
            </a:pPr>
            <a:r>
              <a:rPr lang="en-US" b="1" dirty="0">
                <a:latin typeface="+mj-lt"/>
              </a:rPr>
              <a:t>A comprehensive and intense Public information program - Listening and communicating effectively with voters – </a:t>
            </a:r>
            <a:r>
              <a:rPr lang="en-US" b="1" u="sng" dirty="0">
                <a:latin typeface="+mj-lt"/>
              </a:rPr>
              <a:t>do not take anything for granted! </a:t>
            </a:r>
          </a:p>
          <a:p>
            <a:pPr marL="514350" indent="-514350">
              <a:buFont typeface="+mj-lt"/>
              <a:buAutoNum type="arabicPeriod" startAt="4"/>
            </a:pPr>
            <a:endParaRPr lang="en-US" b="1" dirty="0" smtClean="0">
              <a:latin typeface="+mj-lt"/>
            </a:endParaRPr>
          </a:p>
          <a:p>
            <a:pPr marL="514350" indent="-514350">
              <a:buFont typeface="+mj-lt"/>
              <a:buAutoNum type="arabicPeriod" startAt="4"/>
            </a:pPr>
            <a:endParaRPr lang="en-US" b="1" dirty="0">
              <a:latin typeface="+mj-lt"/>
            </a:endParaRPr>
          </a:p>
        </p:txBody>
      </p:sp>
      <p:sp>
        <p:nvSpPr>
          <p:cNvPr id="4" name="Slide Number Placeholder 3"/>
          <p:cNvSpPr>
            <a:spLocks noGrp="1"/>
          </p:cNvSpPr>
          <p:nvPr>
            <p:ph type="sldNum" sz="quarter" idx="10"/>
          </p:nvPr>
        </p:nvSpPr>
        <p:spPr>
          <a:xfrm>
            <a:off x="8737600" y="6356353"/>
            <a:ext cx="2121703" cy="365125"/>
          </a:xfrm>
        </p:spPr>
        <p:txBody>
          <a:bodyPr/>
          <a:lstStyle/>
          <a:p>
            <a:fld id="{E8829F95-5778-46DB-BCB5-D86D8A723960}" type="slidenum">
              <a:rPr lang="en-US" smtClean="0">
                <a:solidFill>
                  <a:prstClr val="black"/>
                </a:solidFill>
              </a:rPr>
              <a:pPr/>
              <a:t>24</a:t>
            </a:fld>
            <a:endParaRPr lang="en-US" dirty="0">
              <a:solidFill>
                <a:prstClr val="black"/>
              </a:solidFill>
            </a:endParaRPr>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090" y="5245654"/>
            <a:ext cx="1083910" cy="1475824"/>
          </a:xfrm>
          <a:prstGeom prst="rect">
            <a:avLst/>
          </a:prstGeom>
        </p:spPr>
      </p:pic>
      <p:pic>
        <p:nvPicPr>
          <p:cNvPr id="6" name="Content Placeholder 11"/>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6990080" y="1528549"/>
            <a:ext cx="5201920" cy="2926080"/>
          </a:xfrm>
        </p:spPr>
      </p:pic>
    </p:spTree>
    <p:extLst>
      <p:ext uri="{BB962C8B-B14F-4D97-AF65-F5344CB8AC3E}">
        <p14:creationId xmlns:p14="http://schemas.microsoft.com/office/powerpoint/2010/main" val="3382846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latin typeface="Franklin Gothic Heavy" panose="020B0903020102020204" pitchFamily="34" charset="0"/>
              </a:rPr>
              <a:t>Questions </a:t>
            </a:r>
            <a:endParaRPr lang="en-US" b="1" i="1" dirty="0"/>
          </a:p>
        </p:txBody>
      </p:sp>
      <p:sp>
        <p:nvSpPr>
          <p:cNvPr id="4" name="Slide Number Placeholder 3"/>
          <p:cNvSpPr>
            <a:spLocks noGrp="1"/>
          </p:cNvSpPr>
          <p:nvPr>
            <p:ph type="sldNum" sz="quarter" idx="10"/>
          </p:nvPr>
        </p:nvSpPr>
        <p:spPr>
          <a:xfrm>
            <a:off x="11405076" y="6492875"/>
            <a:ext cx="580030" cy="365125"/>
          </a:xfrm>
        </p:spPr>
        <p:txBody>
          <a:bodyPr/>
          <a:lstStyle/>
          <a:p>
            <a:fld id="{E8829F95-5778-46DB-BCB5-D86D8A723960}" type="slidenum">
              <a:rPr lang="en-US" sz="1800">
                <a:solidFill>
                  <a:prstClr val="black"/>
                </a:solidFill>
              </a:rPr>
              <a:pPr/>
              <a:t>25</a:t>
            </a:fld>
            <a:endParaRPr lang="en-US" sz="1800" dirty="0">
              <a:solidFill>
                <a:prstClr val="black"/>
              </a:solidFill>
            </a:endParaRPr>
          </a:p>
        </p:txBody>
      </p:sp>
      <p:sp>
        <p:nvSpPr>
          <p:cNvPr id="3" name="TextBox 2"/>
          <p:cNvSpPr txBox="1"/>
          <p:nvPr/>
        </p:nvSpPr>
        <p:spPr>
          <a:xfrm>
            <a:off x="2209800" y="1460443"/>
            <a:ext cx="7884994" cy="646331"/>
          </a:xfrm>
          <a:prstGeom prst="rect">
            <a:avLst/>
          </a:prstGeom>
          <a:noFill/>
        </p:spPr>
        <p:txBody>
          <a:bodyPr wrap="square" rtlCol="0">
            <a:spAutoFit/>
          </a:bodyPr>
          <a:lstStyle/>
          <a:p>
            <a:pPr algn="ctr"/>
            <a:r>
              <a:rPr lang="en-US" sz="3600" b="1" i="1" dirty="0">
                <a:solidFill>
                  <a:prstClr val="black"/>
                </a:solidFill>
                <a:latin typeface="Franklin Gothic Heavy" panose="020B0903020102020204" pitchFamily="34" charset="0"/>
              </a:rPr>
              <a:t>For More Information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672" y="3145413"/>
            <a:ext cx="608119" cy="6081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4672" y="3836034"/>
            <a:ext cx="608119" cy="608119"/>
          </a:xfrm>
          <a:prstGeom prst="rect">
            <a:avLst/>
          </a:prstGeom>
        </p:spPr>
      </p:pic>
      <p:sp>
        <p:nvSpPr>
          <p:cNvPr id="8" name="TextBox 7"/>
          <p:cNvSpPr txBox="1"/>
          <p:nvPr/>
        </p:nvSpPr>
        <p:spPr>
          <a:xfrm>
            <a:off x="2678327" y="2348016"/>
            <a:ext cx="7205047" cy="2062103"/>
          </a:xfrm>
          <a:prstGeom prst="rect">
            <a:avLst/>
          </a:prstGeom>
          <a:noFill/>
        </p:spPr>
        <p:txBody>
          <a:bodyPr wrap="square" rtlCol="0">
            <a:spAutoFit/>
          </a:bodyPr>
          <a:lstStyle/>
          <a:p>
            <a:r>
              <a:rPr lang="en-US" sz="2800" b="1" i="1" dirty="0">
                <a:solidFill>
                  <a:srgbClr val="0000FF"/>
                </a:solidFill>
                <a:latin typeface="Franklin Gothic Heavy" panose="020B0903020102020204" pitchFamily="34" charset="0"/>
              </a:rPr>
              <a:t>       </a:t>
            </a:r>
            <a:r>
              <a:rPr lang="en-US" sz="2800" dirty="0">
                <a:solidFill>
                  <a:prstClr val="black"/>
                </a:solidFill>
                <a:latin typeface="Franklin Gothic Heavy" panose="020B0903020102020204" pitchFamily="34" charset="0"/>
              </a:rPr>
              <a:t>Go to </a:t>
            </a:r>
            <a:r>
              <a:rPr lang="en-US" sz="2800" b="1" i="1" dirty="0">
                <a:solidFill>
                  <a:srgbClr val="0000FF"/>
                </a:solidFill>
                <a:latin typeface="Franklin Gothic Heavy" panose="020B0903020102020204" pitchFamily="34" charset="0"/>
              </a:rPr>
              <a:t>coconino.az.gov/CountyRoads</a:t>
            </a:r>
            <a:r>
              <a:rPr lang="en-US" sz="2800" dirty="0">
                <a:solidFill>
                  <a:prstClr val="black"/>
                </a:solidFill>
                <a:latin typeface="Franklin Gothic Heavy" panose="020B0903020102020204" pitchFamily="34" charset="0"/>
              </a:rPr>
              <a:t>       </a:t>
            </a:r>
          </a:p>
          <a:p>
            <a:endParaRPr lang="en-US" sz="2800" dirty="0">
              <a:solidFill>
                <a:prstClr val="black"/>
              </a:solidFill>
              <a:latin typeface="Franklin Gothic Heavy" panose="020B0903020102020204" pitchFamily="34" charset="0"/>
            </a:endParaRPr>
          </a:p>
          <a:p>
            <a:r>
              <a:rPr lang="en-US" sz="2800" dirty="0">
                <a:solidFill>
                  <a:prstClr val="black"/>
                </a:solidFill>
                <a:latin typeface="Franklin Gothic Heavy" panose="020B0903020102020204" pitchFamily="34" charset="0"/>
              </a:rPr>
              <a:t>       Like </a:t>
            </a:r>
            <a:r>
              <a:rPr lang="en-US" sz="2800" dirty="0">
                <a:solidFill>
                  <a:srgbClr val="0000FF"/>
                </a:solidFill>
                <a:latin typeface="Franklin Gothic Heavy" panose="020B0903020102020204" pitchFamily="34" charset="0"/>
              </a:rPr>
              <a:t>“Coconino County Roads”</a:t>
            </a:r>
          </a:p>
          <a:p>
            <a:endParaRPr lang="en-US" sz="1600" dirty="0">
              <a:solidFill>
                <a:prstClr val="black"/>
              </a:solidFill>
              <a:latin typeface="Franklin Gothic Heavy" panose="020B0903020102020204" pitchFamily="34" charset="0"/>
            </a:endParaRPr>
          </a:p>
          <a:p>
            <a:r>
              <a:rPr lang="en-US" sz="2800" dirty="0">
                <a:solidFill>
                  <a:prstClr val="black"/>
                </a:solidFill>
                <a:latin typeface="Franklin Gothic Heavy" panose="020B0903020102020204" pitchFamily="34" charset="0"/>
              </a:rPr>
              <a:t>       Follow </a:t>
            </a:r>
            <a:r>
              <a:rPr lang="en-US" sz="2800" dirty="0">
                <a:solidFill>
                  <a:srgbClr val="0000FF"/>
                </a:solidFill>
                <a:latin typeface="Franklin Gothic Heavy" panose="020B0903020102020204" pitchFamily="34" charset="0"/>
              </a:rPr>
              <a:t>@CoconinoRoads</a:t>
            </a:r>
            <a:endParaRPr lang="en-US" sz="2800" dirty="0">
              <a:solidFill>
                <a:srgbClr val="0000FF"/>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488" y="1970467"/>
            <a:ext cx="1836312" cy="2021983"/>
          </a:xfrm>
          <a:prstGeom prst="rect">
            <a:avLst/>
          </a:prstGeom>
        </p:spPr>
      </p:pic>
      <p:sp>
        <p:nvSpPr>
          <p:cNvPr id="6" name="TextBox 5"/>
          <p:cNvSpPr txBox="1"/>
          <p:nvPr/>
        </p:nvSpPr>
        <p:spPr>
          <a:xfrm>
            <a:off x="3290175" y="4514347"/>
            <a:ext cx="6982040" cy="1384995"/>
          </a:xfrm>
          <a:prstGeom prst="rect">
            <a:avLst/>
          </a:prstGeom>
          <a:noFill/>
        </p:spPr>
        <p:txBody>
          <a:bodyPr wrap="none" rtlCol="0">
            <a:spAutoFit/>
          </a:bodyPr>
          <a:lstStyle/>
          <a:p>
            <a:r>
              <a:rPr lang="en-US" sz="2800" dirty="0">
                <a:solidFill>
                  <a:prstClr val="black"/>
                </a:solidFill>
                <a:latin typeface="Franklin Gothic Heavy" panose="020B0903020102020204" pitchFamily="34" charset="0"/>
              </a:rPr>
              <a:t>Email </a:t>
            </a:r>
            <a:r>
              <a:rPr lang="en-US" sz="2800" dirty="0">
                <a:solidFill>
                  <a:prstClr val="black"/>
                </a:solidFill>
                <a:latin typeface="Franklin Gothic Heavy" panose="020B0903020102020204" pitchFamily="34" charset="0"/>
                <a:hlinkClick r:id="rId6"/>
              </a:rPr>
              <a:t>countyroadsinfo@coconino.az.gov</a:t>
            </a:r>
            <a:endParaRPr lang="en-US" sz="2800" dirty="0">
              <a:solidFill>
                <a:prstClr val="black"/>
              </a:solidFill>
              <a:latin typeface="Franklin Gothic Heavy" panose="020B0903020102020204" pitchFamily="34" charset="0"/>
            </a:endParaRPr>
          </a:p>
          <a:p>
            <a:endParaRPr lang="en-US" sz="2800" dirty="0">
              <a:solidFill>
                <a:prstClr val="black"/>
              </a:solidFill>
              <a:latin typeface="Franklin Gothic Heavy" panose="020B0903020102020204" pitchFamily="34" charset="0"/>
            </a:endParaRPr>
          </a:p>
          <a:p>
            <a:r>
              <a:rPr lang="en-US" sz="2800" dirty="0">
                <a:solidFill>
                  <a:prstClr val="black"/>
                </a:solidFill>
                <a:latin typeface="Franklin Gothic Heavy" panose="020B0903020102020204" pitchFamily="34" charset="0"/>
              </a:rPr>
              <a:t>Call </a:t>
            </a:r>
            <a:r>
              <a:rPr lang="en-US" sz="2800" dirty="0">
                <a:solidFill>
                  <a:srgbClr val="0000FF"/>
                </a:solidFill>
                <a:latin typeface="Franklin Gothic Heavy" panose="020B0903020102020204" pitchFamily="34" charset="0"/>
              </a:rPr>
              <a:t>(928) 679-8300</a:t>
            </a:r>
            <a:endParaRPr lang="en-US" sz="2800" dirty="0">
              <a:solidFill>
                <a:prstClr val="black"/>
              </a:solidFill>
              <a:latin typeface="Franklin Gothic Heavy" panose="020B0903020102020204" pitchFamily="34"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4382" y="1890358"/>
            <a:ext cx="1595241" cy="2102092"/>
          </a:xfrm>
          <a:prstGeom prst="rect">
            <a:avLst/>
          </a:prstGeom>
        </p:spPr>
      </p:pic>
      <p:pic>
        <p:nvPicPr>
          <p:cNvPr id="12"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3690" y="5382176"/>
            <a:ext cx="1083910" cy="1475824"/>
          </a:xfrm>
          <a:prstGeom prst="rect">
            <a:avLst/>
          </a:prstGeom>
        </p:spPr>
      </p:pic>
    </p:spTree>
    <p:extLst>
      <p:ext uri="{BB962C8B-B14F-4D97-AF65-F5344CB8AC3E}">
        <p14:creationId xmlns:p14="http://schemas.microsoft.com/office/powerpoint/2010/main" val="1292702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20035" y="0"/>
            <a:ext cx="7642746" cy="846161"/>
          </a:xfrm>
        </p:spPr>
        <p:txBody>
          <a:bodyPr>
            <a:normAutofit fontScale="90000"/>
          </a:bodyPr>
          <a:lstStyle/>
          <a:p>
            <a:r>
              <a:rPr lang="en-US" b="1" i="1" dirty="0" smtClean="0">
                <a:latin typeface="Franklin Gothic Heavy" panose="020B0903020102020204" pitchFamily="34" charset="0"/>
              </a:rPr>
              <a:t>The Push Toward the Initiative</a:t>
            </a:r>
            <a:endParaRPr lang="en-US" b="1" i="1" dirty="0">
              <a:latin typeface="Franklin Gothic Heavy" panose="020B0903020102020204" pitchFamily="34" charset="0"/>
            </a:endParaRPr>
          </a:p>
        </p:txBody>
      </p:sp>
      <p:sp>
        <p:nvSpPr>
          <p:cNvPr id="7" name="Content Placeholder 6"/>
          <p:cNvSpPr>
            <a:spLocks noGrp="1"/>
          </p:cNvSpPr>
          <p:nvPr>
            <p:ph sz="quarter" idx="10"/>
          </p:nvPr>
        </p:nvSpPr>
        <p:spPr>
          <a:xfrm>
            <a:off x="168836" y="1648043"/>
            <a:ext cx="8966579" cy="4406712"/>
          </a:xfrm>
        </p:spPr>
        <p:txBody>
          <a:bodyPr anchor="ctr">
            <a:normAutofit fontScale="25000" lnSpcReduction="20000"/>
          </a:bodyPr>
          <a:lstStyle/>
          <a:p>
            <a:pPr marL="0" indent="0">
              <a:buNone/>
            </a:pPr>
            <a:endParaRPr lang="en-US" sz="11200" dirty="0" smtClean="0">
              <a:latin typeface="+mj-lt"/>
            </a:endParaRPr>
          </a:p>
          <a:p>
            <a:pPr marL="0" indent="0">
              <a:buNone/>
            </a:pPr>
            <a:r>
              <a:rPr lang="en-US" sz="11200" dirty="0" smtClean="0">
                <a:latin typeface="+mj-lt"/>
              </a:rPr>
              <a:t>Over </a:t>
            </a:r>
            <a:r>
              <a:rPr lang="en-US" sz="11200" dirty="0">
                <a:latin typeface="+mj-lt"/>
              </a:rPr>
              <a:t>seven years, </a:t>
            </a:r>
            <a:r>
              <a:rPr lang="en-US" sz="11200" dirty="0" smtClean="0">
                <a:latin typeface="+mj-lt"/>
              </a:rPr>
              <a:t>County trimmed </a:t>
            </a:r>
            <a:r>
              <a:rPr lang="en-US" sz="11200" dirty="0">
                <a:latin typeface="+mj-lt"/>
              </a:rPr>
              <a:t>road maintenance costs by reducing permanent, annual costs by </a:t>
            </a:r>
            <a:r>
              <a:rPr lang="en-US" sz="11200" dirty="0" smtClean="0">
                <a:latin typeface="+mj-lt"/>
              </a:rPr>
              <a:t>                $2 million</a:t>
            </a:r>
            <a:r>
              <a:rPr lang="en-US" sz="11200" dirty="0">
                <a:latin typeface="+mj-lt"/>
              </a:rPr>
              <a:t>:</a:t>
            </a:r>
          </a:p>
          <a:p>
            <a:r>
              <a:rPr lang="en-US" sz="11600" dirty="0">
                <a:latin typeface="+mj-lt"/>
              </a:rPr>
              <a:t>Eliminated positions</a:t>
            </a:r>
          </a:p>
          <a:p>
            <a:r>
              <a:rPr lang="en-US" sz="11600" dirty="0">
                <a:latin typeface="+mj-lt"/>
              </a:rPr>
              <a:t>Extended equipment</a:t>
            </a:r>
          </a:p>
          <a:p>
            <a:pPr marL="0" indent="0">
              <a:buNone/>
            </a:pPr>
            <a:r>
              <a:rPr lang="en-US" sz="11600" dirty="0">
                <a:latin typeface="+mj-lt"/>
              </a:rPr>
              <a:t>    life cycles</a:t>
            </a:r>
          </a:p>
          <a:p>
            <a:r>
              <a:rPr lang="en-US" sz="11600" dirty="0">
                <a:latin typeface="+mj-lt"/>
              </a:rPr>
              <a:t>Balanced equipment use</a:t>
            </a:r>
          </a:p>
          <a:p>
            <a:r>
              <a:rPr lang="en-US" sz="11600" dirty="0">
                <a:latin typeface="+mj-lt"/>
              </a:rPr>
              <a:t>Reduced fleet size</a:t>
            </a:r>
          </a:p>
          <a:p>
            <a:r>
              <a:rPr lang="en-US" sz="11600" dirty="0">
                <a:latin typeface="+mj-lt"/>
              </a:rPr>
              <a:t>Implemented more efficient</a:t>
            </a:r>
          </a:p>
          <a:p>
            <a:pPr marL="0" indent="0">
              <a:buNone/>
            </a:pPr>
            <a:r>
              <a:rPr lang="en-US" sz="11600" dirty="0">
                <a:latin typeface="+mj-lt"/>
              </a:rPr>
              <a:t>    snow plan</a:t>
            </a:r>
          </a:p>
          <a:p>
            <a:pPr marL="0" indent="0">
              <a:buNone/>
            </a:pPr>
            <a:r>
              <a:rPr lang="en-US" sz="9600" b="1" dirty="0">
                <a:latin typeface="+mj-lt"/>
              </a:rPr>
              <a:t> </a:t>
            </a:r>
            <a:endParaRPr lang="en-US" sz="9600" dirty="0">
              <a:latin typeface="+mj-lt"/>
            </a:endParaRPr>
          </a:p>
          <a:p>
            <a:endParaRPr lang="en-US" dirty="0"/>
          </a:p>
        </p:txBody>
      </p:sp>
      <p:sp>
        <p:nvSpPr>
          <p:cNvPr id="5" name="Slide Number Placeholder 4"/>
          <p:cNvSpPr>
            <a:spLocks noGrp="1"/>
          </p:cNvSpPr>
          <p:nvPr>
            <p:ph type="sldNum" sz="quarter" idx="11"/>
          </p:nvPr>
        </p:nvSpPr>
        <p:spPr>
          <a:xfrm>
            <a:off x="11592661" y="6492875"/>
            <a:ext cx="348018" cy="365125"/>
          </a:xfrm>
        </p:spPr>
        <p:txBody>
          <a:bodyPr/>
          <a:lstStyle/>
          <a:p>
            <a:fld id="{E8829F95-5778-46DB-BCB5-D86D8A723960}" type="slidenum">
              <a:rPr lang="en-US" sz="1800">
                <a:solidFill>
                  <a:prstClr val="black"/>
                </a:solidFill>
              </a:rPr>
              <a:pPr/>
              <a:t>3</a:t>
            </a:fld>
            <a:endParaRPr lang="en-US" sz="1800" dirty="0">
              <a:solidFill>
                <a:prstClr val="black"/>
              </a:solidFill>
            </a:endParaRPr>
          </a:p>
        </p:txBody>
      </p:sp>
      <p:pic>
        <p:nvPicPr>
          <p:cNvPr id="2" name="Picture 1" descr="RMST_Rt6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893" y="2099256"/>
            <a:ext cx="3807777" cy="335122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Tree>
    <p:extLst>
      <p:ext uri="{BB962C8B-B14F-4D97-AF65-F5344CB8AC3E}">
        <p14:creationId xmlns:p14="http://schemas.microsoft.com/office/powerpoint/2010/main" val="3079864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349" y="133614"/>
            <a:ext cx="10363200" cy="990600"/>
          </a:xfrm>
        </p:spPr>
        <p:txBody>
          <a:bodyPr>
            <a:normAutofit fontScale="90000"/>
          </a:bodyPr>
          <a:lstStyle/>
          <a:p>
            <a:r>
              <a:rPr lang="en-US" b="1" i="1" dirty="0" smtClean="0">
                <a:latin typeface="Franklin Gothic Heavy" panose="020B0903020102020204" pitchFamily="34" charset="0"/>
              </a:rPr>
              <a:t>The Push toward the Initiative: </a:t>
            </a:r>
            <a:br>
              <a:rPr lang="en-US" b="1" i="1" dirty="0" smtClean="0">
                <a:latin typeface="Franklin Gothic Heavy" panose="020B0903020102020204" pitchFamily="34" charset="0"/>
              </a:rPr>
            </a:br>
            <a:r>
              <a:rPr lang="en-US" b="1" i="1" dirty="0" smtClean="0">
                <a:latin typeface="Franklin Gothic Heavy" panose="020B0903020102020204" pitchFamily="34" charset="0"/>
              </a:rPr>
              <a:t>The Gas Tax Challenge</a:t>
            </a:r>
            <a:endParaRPr lang="en-US" b="1" i="1" dirty="0">
              <a:latin typeface="Franklin Gothic Heavy" panose="020B0903020102020204" pitchFamily="34" charset="0"/>
            </a:endParaRPr>
          </a:p>
        </p:txBody>
      </p:sp>
      <p:pic>
        <p:nvPicPr>
          <p:cNvPr id="5" name="Picture 4" descr="RMST_pptHowWeGotH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9" y="1589960"/>
            <a:ext cx="12050332" cy="5268040"/>
          </a:xfrm>
          <a:prstGeom prst="rect">
            <a:avLst/>
          </a:prstGeom>
        </p:spPr>
      </p:pic>
      <p:sp>
        <p:nvSpPr>
          <p:cNvPr id="4" name="Slide Number Placeholder 3"/>
          <p:cNvSpPr>
            <a:spLocks noGrp="1"/>
          </p:cNvSpPr>
          <p:nvPr>
            <p:ph type="sldNum" sz="quarter" idx="11"/>
          </p:nvPr>
        </p:nvSpPr>
        <p:spPr>
          <a:xfrm>
            <a:off x="9982200" y="6492876"/>
            <a:ext cx="1625082" cy="365125"/>
          </a:xfrm>
        </p:spPr>
        <p:txBody>
          <a:bodyPr/>
          <a:lstStyle/>
          <a:p>
            <a:fld id="{E8829F95-5778-46DB-BCB5-D86D8A723960}" type="slidenum">
              <a:rPr lang="en-US" sz="1800">
                <a:solidFill>
                  <a:prstClr val="black"/>
                </a:solidFill>
              </a:rPr>
              <a:pPr/>
              <a:t>4</a:t>
            </a:fld>
            <a:endParaRPr lang="en-US" sz="1800" dirty="0">
              <a:solidFill>
                <a:prstClr val="black"/>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0218" y="5561384"/>
            <a:ext cx="997244" cy="1296616"/>
          </a:xfrm>
          <a:prstGeom prst="rect">
            <a:avLst/>
          </a:prstGeom>
        </p:spPr>
      </p:pic>
    </p:spTree>
    <p:extLst>
      <p:ext uri="{BB962C8B-B14F-4D97-AF65-F5344CB8AC3E}">
        <p14:creationId xmlns:p14="http://schemas.microsoft.com/office/powerpoint/2010/main" val="2318906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bined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33187"/>
            <a:ext cx="9144001" cy="46742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
        <p:nvSpPr>
          <p:cNvPr id="4" name="Slide Number Placeholder 3"/>
          <p:cNvSpPr>
            <a:spLocks noGrp="1"/>
          </p:cNvSpPr>
          <p:nvPr>
            <p:ph type="sldNum" sz="quarter" idx="4294967295"/>
          </p:nvPr>
        </p:nvSpPr>
        <p:spPr>
          <a:xfrm>
            <a:off x="9982200" y="6492876"/>
            <a:ext cx="1625082" cy="365125"/>
          </a:xfrm>
          <a:prstGeom prst="rect">
            <a:avLst/>
          </a:prstGeom>
        </p:spPr>
        <p:txBody>
          <a:bodyPr/>
          <a:lstStyle/>
          <a:p>
            <a:r>
              <a:rPr lang="en-US" sz="1800" dirty="0" smtClean="0">
                <a:solidFill>
                  <a:prstClr val="black"/>
                </a:solidFill>
              </a:rPr>
              <a:t>                     6</a:t>
            </a:r>
            <a:endParaRPr lang="en-US" sz="1800" dirty="0">
              <a:solidFill>
                <a:prstClr val="black"/>
              </a:solidFill>
            </a:endParaRPr>
          </a:p>
        </p:txBody>
      </p:sp>
      <p:sp>
        <p:nvSpPr>
          <p:cNvPr id="5" name="Title 5"/>
          <p:cNvSpPr>
            <a:spLocks noGrp="1"/>
          </p:cNvSpPr>
          <p:nvPr>
            <p:ph type="title"/>
          </p:nvPr>
        </p:nvSpPr>
        <p:spPr>
          <a:xfrm>
            <a:off x="91807" y="165253"/>
            <a:ext cx="12008385" cy="1024569"/>
          </a:xfrm>
        </p:spPr>
        <p:txBody>
          <a:bodyPr>
            <a:normAutofit fontScale="90000"/>
          </a:bodyPr>
          <a:lstStyle/>
          <a:p>
            <a:pPr algn="ctr"/>
            <a:r>
              <a:rPr lang="en-US" dirty="0" smtClean="0"/>
              <a:t/>
            </a:r>
            <a:br>
              <a:rPr lang="en-US" dirty="0" smtClean="0"/>
            </a:br>
            <a:r>
              <a:rPr lang="en-US" b="1" i="1" dirty="0">
                <a:latin typeface="Franklin Gothic Heavy" panose="020B0903020102020204" pitchFamily="34" charset="0"/>
              </a:rPr>
              <a:t>T</a:t>
            </a:r>
            <a:r>
              <a:rPr lang="en-US" b="1" i="1" dirty="0" smtClean="0">
                <a:latin typeface="Franklin Gothic Heavy" panose="020B0903020102020204" pitchFamily="34" charset="0"/>
              </a:rPr>
              <a:t>he Push Toward the Initiative:                   Pavement Conditions</a:t>
            </a:r>
            <a:endParaRPr lang="en-US" b="1" i="1" dirty="0">
              <a:latin typeface="Franklin Gothic Heavy" panose="020B0903020102020204" pitchFamily="34" charset="0"/>
            </a:endParaRPr>
          </a:p>
        </p:txBody>
      </p:sp>
    </p:spTree>
    <p:extLst>
      <p:ext uri="{BB962C8B-B14F-4D97-AF65-F5344CB8AC3E}">
        <p14:creationId xmlns:p14="http://schemas.microsoft.com/office/powerpoint/2010/main" val="1522980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30" y="96398"/>
            <a:ext cx="12063470" cy="990600"/>
          </a:xfrm>
        </p:spPr>
        <p:txBody>
          <a:bodyPr>
            <a:normAutofit fontScale="90000"/>
          </a:bodyPr>
          <a:lstStyle/>
          <a:p>
            <a:r>
              <a:rPr lang="en-US" b="1" i="1" dirty="0">
                <a:latin typeface="Franklin Gothic Heavy" panose="020B0903020102020204" pitchFamily="34" charset="0"/>
              </a:rPr>
              <a:t>The Decision Is Made to Go for the                    Ballot Initiative</a:t>
            </a:r>
          </a:p>
        </p:txBody>
      </p:sp>
      <p:sp>
        <p:nvSpPr>
          <p:cNvPr id="4" name="Slide Number Placeholder 3"/>
          <p:cNvSpPr>
            <a:spLocks noGrp="1"/>
          </p:cNvSpPr>
          <p:nvPr>
            <p:ph type="sldNum" sz="quarter" idx="11"/>
          </p:nvPr>
        </p:nvSpPr>
        <p:spPr/>
        <p:txBody>
          <a:bodyPr/>
          <a:lstStyle/>
          <a:p>
            <a:fld id="{E8829F95-5778-46DB-BCB5-D86D8A723960}" type="slidenum">
              <a:rPr lang="en-US" smtClean="0">
                <a:solidFill>
                  <a:prstClr val="black"/>
                </a:solidFill>
              </a:rPr>
              <a:pPr/>
              <a:t>6</a:t>
            </a:fld>
            <a:endParaRPr lang="en-US"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
        <p:nvSpPr>
          <p:cNvPr id="3" name="Content Placeholder 2"/>
          <p:cNvSpPr>
            <a:spLocks noGrp="1"/>
          </p:cNvSpPr>
          <p:nvPr>
            <p:ph sz="quarter" idx="10"/>
          </p:nvPr>
        </p:nvSpPr>
        <p:spPr>
          <a:xfrm>
            <a:off x="914400" y="1600200"/>
            <a:ext cx="10763480" cy="4191000"/>
          </a:xfrm>
        </p:spPr>
        <p:txBody>
          <a:bodyPr>
            <a:normAutofit fontScale="92500" lnSpcReduction="20000"/>
          </a:bodyPr>
          <a:lstStyle/>
          <a:p>
            <a:r>
              <a:rPr lang="en-US" b="1" dirty="0" smtClean="0"/>
              <a:t>Our Board decided </a:t>
            </a:r>
            <a:r>
              <a:rPr lang="en-US" b="1" dirty="0"/>
              <a:t>to place 3/10 of a cent sales tax for 20 years on the November </a:t>
            </a:r>
            <a:r>
              <a:rPr lang="en-US" b="1" dirty="0" smtClean="0"/>
              <a:t>2014 ballot (Sunsets Dec 31, 2034)</a:t>
            </a:r>
            <a:endParaRPr lang="en-US" b="1" dirty="0"/>
          </a:p>
          <a:p>
            <a:endParaRPr lang="en-US" sz="1500" b="1" dirty="0"/>
          </a:p>
          <a:p>
            <a:r>
              <a:rPr lang="en-US" b="1" dirty="0"/>
              <a:t>If tax </a:t>
            </a:r>
            <a:r>
              <a:rPr lang="en-US" b="1" dirty="0" smtClean="0"/>
              <a:t>was </a:t>
            </a:r>
            <a:r>
              <a:rPr lang="en-US" b="1" dirty="0"/>
              <a:t>approved by the voters, </a:t>
            </a:r>
            <a:r>
              <a:rPr lang="en-US" b="1" dirty="0" smtClean="0"/>
              <a:t>it would: </a:t>
            </a:r>
            <a:endParaRPr lang="en-US" b="1" dirty="0"/>
          </a:p>
          <a:p>
            <a:endParaRPr lang="en-US" sz="1500" b="1" dirty="0"/>
          </a:p>
          <a:p>
            <a:pPr marL="685800" lvl="1">
              <a:buFont typeface="Wingdings" panose="05000000000000000000" pitchFamily="2" charset="2"/>
              <a:buChar char="Ø"/>
            </a:pPr>
            <a:r>
              <a:rPr lang="en-US" b="1" dirty="0" smtClean="0"/>
              <a:t>Allow </a:t>
            </a:r>
            <a:r>
              <a:rPr lang="en-US" b="1" dirty="0"/>
              <a:t>County to support </a:t>
            </a:r>
            <a:r>
              <a:rPr lang="en-US" b="1" dirty="0" smtClean="0"/>
              <a:t>the current </a:t>
            </a:r>
            <a:r>
              <a:rPr lang="en-US" b="1" dirty="0"/>
              <a:t>road maintenance service level and avoid 40% reduction in service level (like going to only one shift of snow removal) </a:t>
            </a:r>
          </a:p>
          <a:p>
            <a:pPr marL="285750" indent="-285750">
              <a:buFont typeface="Wingdings" panose="05000000000000000000" pitchFamily="2" charset="2"/>
              <a:buChar char="Ø"/>
            </a:pPr>
            <a:endParaRPr lang="en-US" sz="1500" b="1" dirty="0"/>
          </a:p>
          <a:p>
            <a:pPr marL="685800" lvl="1">
              <a:buFont typeface="Wingdings" panose="05000000000000000000" pitchFamily="2" charset="2"/>
              <a:buChar char="Ø"/>
            </a:pPr>
            <a:r>
              <a:rPr lang="en-US" b="1" dirty="0" smtClean="0"/>
              <a:t>Allow </a:t>
            </a:r>
            <a:r>
              <a:rPr lang="en-US" b="1" dirty="0"/>
              <a:t>County to make much needed investments in paved road assets</a:t>
            </a:r>
          </a:p>
          <a:p>
            <a:pPr marL="285750" indent="-285750">
              <a:buFont typeface="Wingdings" panose="05000000000000000000" pitchFamily="2" charset="2"/>
              <a:buChar char="Ø"/>
            </a:pPr>
            <a:endParaRPr lang="en-US" sz="1500" b="1" dirty="0"/>
          </a:p>
          <a:p>
            <a:pPr marL="685800" lvl="1">
              <a:buFont typeface="Wingdings" panose="05000000000000000000" pitchFamily="2" charset="2"/>
              <a:buChar char="Ø"/>
            </a:pPr>
            <a:r>
              <a:rPr lang="en-US" b="1" dirty="0" smtClean="0"/>
              <a:t>Allow County to continue maintaining </a:t>
            </a:r>
            <a:r>
              <a:rPr lang="en-US" b="1" dirty="0"/>
              <a:t>roads on the Navajo Nation </a:t>
            </a:r>
            <a:endParaRPr lang="en-US" dirty="0"/>
          </a:p>
        </p:txBody>
      </p:sp>
    </p:spTree>
    <p:extLst>
      <p:ext uri="{BB962C8B-B14F-4D97-AF65-F5344CB8AC3E}">
        <p14:creationId xmlns:p14="http://schemas.microsoft.com/office/powerpoint/2010/main" val="4256142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24" y="0"/>
            <a:ext cx="11277600" cy="990600"/>
          </a:xfrm>
        </p:spPr>
        <p:txBody>
          <a:bodyPr>
            <a:normAutofit fontScale="90000"/>
          </a:bodyPr>
          <a:lstStyle/>
          <a:p>
            <a:pPr algn="ctr"/>
            <a:r>
              <a:rPr lang="en-US" b="1" i="1" dirty="0" smtClean="0">
                <a:latin typeface="Franklin Gothic Heavy" panose="020B0903020102020204" pitchFamily="34" charset="0"/>
              </a:rPr>
              <a:t>Gaining Support: Major Voter Education Effort </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0" y="1676511"/>
            <a:ext cx="8361802" cy="4862404"/>
          </a:xfrm>
        </p:spPr>
        <p:txBody>
          <a:bodyPr>
            <a:noAutofit/>
          </a:bodyPr>
          <a:lstStyle/>
          <a:p>
            <a:r>
              <a:rPr lang="en-US" sz="2900" dirty="0" smtClean="0">
                <a:latin typeface="+mj-lt"/>
              </a:rPr>
              <a:t>Over 125 Presentations – Board Member(s) Present</a:t>
            </a:r>
          </a:p>
          <a:p>
            <a:r>
              <a:rPr lang="en-US" sz="2900" dirty="0" smtClean="0">
                <a:latin typeface="+mj-lt"/>
              </a:rPr>
              <a:t>Over 4 dozen </a:t>
            </a:r>
            <a:r>
              <a:rPr lang="en-US" sz="2900" dirty="0">
                <a:latin typeface="+mj-lt"/>
              </a:rPr>
              <a:t>o</a:t>
            </a:r>
            <a:r>
              <a:rPr lang="en-US" sz="2900" dirty="0" smtClean="0">
                <a:latin typeface="+mj-lt"/>
              </a:rPr>
              <a:t>pen houses/community </a:t>
            </a:r>
            <a:r>
              <a:rPr lang="en-US" sz="2900" dirty="0">
                <a:latin typeface="+mj-lt"/>
              </a:rPr>
              <a:t>m</a:t>
            </a:r>
            <a:r>
              <a:rPr lang="en-US" sz="2900" dirty="0" smtClean="0">
                <a:latin typeface="+mj-lt"/>
              </a:rPr>
              <a:t>eetings </a:t>
            </a:r>
          </a:p>
          <a:p>
            <a:r>
              <a:rPr lang="en-US" sz="2900" dirty="0" smtClean="0">
                <a:latin typeface="+mj-lt"/>
              </a:rPr>
              <a:t>Almost a dozen Navajo Nation Chapter meetings &amp; several other major meetings on the Navajo Nation, as well as community events</a:t>
            </a:r>
          </a:p>
          <a:p>
            <a:r>
              <a:rPr lang="en-US" sz="2900" dirty="0" smtClean="0">
                <a:latin typeface="+mj-lt"/>
              </a:rPr>
              <a:t>Social media, publications, visuals for offices &amp; events, BOS emails to constituents, utility bill stuffers, employee communications</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178030" y="1538632"/>
            <a:ext cx="3917933" cy="3474720"/>
          </a:xfrm>
        </p:spPr>
      </p:pic>
      <p:sp>
        <p:nvSpPr>
          <p:cNvPr id="4" name="Slide Number Placeholder 3"/>
          <p:cNvSpPr>
            <a:spLocks noGrp="1"/>
          </p:cNvSpPr>
          <p:nvPr>
            <p:ph type="sldNum" sz="quarter" idx="10"/>
          </p:nvPr>
        </p:nvSpPr>
        <p:spPr>
          <a:xfrm>
            <a:off x="9033814" y="6442006"/>
            <a:ext cx="2844800" cy="365125"/>
          </a:xfrm>
        </p:spPr>
        <p:txBody>
          <a:bodyPr/>
          <a:lstStyle/>
          <a:p>
            <a:fld id="{E8829F95-5778-46DB-BCB5-D86D8A723960}" type="slidenum">
              <a:rPr lang="en-US" sz="1800" smtClean="0">
                <a:solidFill>
                  <a:prstClr val="black"/>
                </a:solidFill>
              </a:rPr>
              <a:pPr/>
              <a:t>7</a:t>
            </a:fld>
            <a:endParaRPr lang="en-US" sz="1800" dirty="0">
              <a:solidFill>
                <a:prstClr val="black"/>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spTree>
    <p:extLst>
      <p:ext uri="{BB962C8B-B14F-4D97-AF65-F5344CB8AC3E}">
        <p14:creationId xmlns:p14="http://schemas.microsoft.com/office/powerpoint/2010/main" val="4152038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11" y="107414"/>
            <a:ext cx="11799065" cy="990600"/>
          </a:xfrm>
        </p:spPr>
        <p:txBody>
          <a:bodyPr>
            <a:normAutofit/>
          </a:bodyPr>
          <a:lstStyle/>
          <a:p>
            <a:r>
              <a:rPr lang="en-US" sz="4000" b="1" i="1" dirty="0" smtClean="0">
                <a:latin typeface="Franklin Gothic Heavy" panose="020B0903020102020204" pitchFamily="34" charset="0"/>
              </a:rPr>
              <a:t>Gaining Support: Key Messages </a:t>
            </a:r>
            <a:endParaRPr lang="en-US" sz="4000" b="1" i="1" dirty="0">
              <a:latin typeface="Franklin Gothic Heavy" panose="020B0903020102020204" pitchFamily="34" charset="0"/>
            </a:endParaRPr>
          </a:p>
        </p:txBody>
      </p:sp>
      <p:sp>
        <p:nvSpPr>
          <p:cNvPr id="3" name="Content Placeholder 2"/>
          <p:cNvSpPr>
            <a:spLocks noGrp="1"/>
          </p:cNvSpPr>
          <p:nvPr>
            <p:ph sz="quarter" idx="10"/>
          </p:nvPr>
        </p:nvSpPr>
        <p:spPr>
          <a:xfrm>
            <a:off x="491319" y="1449835"/>
            <a:ext cx="11371451" cy="4871371"/>
          </a:xfrm>
        </p:spPr>
        <p:txBody>
          <a:bodyPr>
            <a:normAutofit fontScale="92500"/>
          </a:bodyPr>
          <a:lstStyle/>
          <a:p>
            <a:r>
              <a:rPr lang="en-US" dirty="0" smtClean="0">
                <a:latin typeface="+mj-lt"/>
              </a:rPr>
              <a:t>No new revenue = 40% reduction in road </a:t>
            </a:r>
            <a:r>
              <a:rPr lang="en-US" dirty="0" err="1" smtClean="0">
                <a:latin typeface="+mj-lt"/>
              </a:rPr>
              <a:t>mtn</a:t>
            </a:r>
            <a:r>
              <a:rPr lang="en-US" dirty="0" smtClean="0">
                <a:latin typeface="+mj-lt"/>
              </a:rPr>
              <a:t> services </a:t>
            </a:r>
          </a:p>
          <a:p>
            <a:r>
              <a:rPr lang="en-US" dirty="0" smtClean="0">
                <a:latin typeface="+mj-lt"/>
              </a:rPr>
              <a:t>County roads </a:t>
            </a:r>
            <a:r>
              <a:rPr lang="en-US" dirty="0">
                <a:latin typeface="+mj-lt"/>
              </a:rPr>
              <a:t>=</a:t>
            </a:r>
            <a:r>
              <a:rPr lang="en-US" dirty="0" smtClean="0">
                <a:latin typeface="+mj-lt"/>
              </a:rPr>
              <a:t> key element of overall transportation                          system supporting our daily lives and economy</a:t>
            </a:r>
          </a:p>
          <a:p>
            <a:r>
              <a:rPr lang="en-US" dirty="0" smtClean="0">
                <a:latin typeface="+mj-lt"/>
              </a:rPr>
              <a:t>Roads are key to school </a:t>
            </a:r>
            <a:r>
              <a:rPr lang="en-US" dirty="0" smtClean="0">
                <a:latin typeface="+mj-lt"/>
              </a:rPr>
              <a:t>districts</a:t>
            </a:r>
            <a:endParaRPr lang="en-US" dirty="0" smtClean="0">
              <a:latin typeface="+mj-lt"/>
            </a:endParaRPr>
          </a:p>
          <a:p>
            <a:r>
              <a:rPr lang="en-US" dirty="0" smtClean="0">
                <a:latin typeface="+mj-lt"/>
              </a:rPr>
              <a:t>Roads are essential to emergency services  </a:t>
            </a:r>
          </a:p>
          <a:p>
            <a:r>
              <a:rPr lang="en-US" dirty="0" smtClean="0">
                <a:latin typeface="+mj-lt"/>
              </a:rPr>
              <a:t>Access to outdoor recreation via Forest Service roads maintained by the County is key attraction for residents, employees &amp; tourists</a:t>
            </a:r>
          </a:p>
          <a:p>
            <a:r>
              <a:rPr lang="en-US" dirty="0" smtClean="0">
                <a:latin typeface="+mj-lt"/>
              </a:rPr>
              <a:t>Economic benefits </a:t>
            </a:r>
          </a:p>
          <a:p>
            <a:r>
              <a:rPr lang="en-US" dirty="0" smtClean="0">
                <a:latin typeface="+mj-lt"/>
              </a:rPr>
              <a:t>Level of road maintenance service is decision by voters</a:t>
            </a:r>
          </a:p>
          <a:p>
            <a:endParaRPr lang="en-US" dirty="0"/>
          </a:p>
        </p:txBody>
      </p:sp>
      <p:sp>
        <p:nvSpPr>
          <p:cNvPr id="4" name="Slide Number Placeholder 3"/>
          <p:cNvSpPr>
            <a:spLocks noGrp="1"/>
          </p:cNvSpPr>
          <p:nvPr>
            <p:ph type="sldNum" sz="quarter" idx="11"/>
          </p:nvPr>
        </p:nvSpPr>
        <p:spPr>
          <a:xfrm>
            <a:off x="9729170" y="6471571"/>
            <a:ext cx="2133600" cy="365125"/>
          </a:xfrm>
        </p:spPr>
        <p:txBody>
          <a:bodyPr/>
          <a:lstStyle/>
          <a:p>
            <a:fld id="{E8829F95-5778-46DB-BCB5-D86D8A723960}" type="slidenum">
              <a:rPr lang="en-US" sz="1800">
                <a:solidFill>
                  <a:prstClr val="black"/>
                </a:solidFill>
              </a:rPr>
              <a:pPr/>
              <a:t>8</a:t>
            </a:fld>
            <a:endParaRPr lang="en-US" sz="1800"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25" y="5561384"/>
            <a:ext cx="997244" cy="1296616"/>
          </a:xfrm>
          <a:prstGeom prst="rect">
            <a:avLst/>
          </a:prstGeom>
        </p:spPr>
      </p:pic>
      <p:pic>
        <p:nvPicPr>
          <p:cNvPr id="7" name="Content Placeholder 6" descr="RMST_busppt.jpg"/>
          <p:cNvPicPr>
            <a:picLocks noChangeAspect="1"/>
          </p:cNvPicPr>
          <p:nvPr/>
        </p:nvPicPr>
        <p:blipFill rotWithShape="1">
          <a:blip r:embed="rId4" cstate="print">
            <a:extLst>
              <a:ext uri="{28A0092B-C50C-407E-A947-70E740481C1C}">
                <a14:useLocalDpi xmlns:a14="http://schemas.microsoft.com/office/drawing/2010/main" val="0"/>
              </a:ext>
            </a:extLst>
          </a:blip>
          <a:srcRect l="43301" r="9341"/>
          <a:stretch/>
        </p:blipFill>
        <p:spPr>
          <a:xfrm>
            <a:off x="9839921" y="1576479"/>
            <a:ext cx="2299855" cy="2377440"/>
          </a:xfrm>
          <a:prstGeom prst="rect">
            <a:avLst/>
          </a:prstGeom>
        </p:spPr>
      </p:pic>
    </p:spTree>
    <p:extLst>
      <p:ext uri="{BB962C8B-B14F-4D97-AF65-F5344CB8AC3E}">
        <p14:creationId xmlns:p14="http://schemas.microsoft.com/office/powerpoint/2010/main" val="1598827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001" y="41569"/>
            <a:ext cx="8973999" cy="742950"/>
          </a:xfrm>
        </p:spPr>
        <p:txBody>
          <a:bodyPr>
            <a:normAutofit fontScale="90000"/>
          </a:bodyPr>
          <a:lstStyle/>
          <a:p>
            <a:pPr algn="ctr"/>
            <a:r>
              <a:rPr lang="en-US" b="1" i="1" dirty="0" smtClean="0">
                <a:latin typeface="Franklin Gothic Heavy" panose="020B0903020102020204" pitchFamily="34" charset="0"/>
              </a:rPr>
              <a:t>Gaining Support: Key Messages </a:t>
            </a:r>
            <a:endParaRPr lang="en-US" b="1" i="1" dirty="0">
              <a:latin typeface="Franklin Gothic Heavy" panose="020B0903020102020204" pitchFamily="34" charset="0"/>
            </a:endParaRPr>
          </a:p>
        </p:txBody>
      </p:sp>
      <p:sp>
        <p:nvSpPr>
          <p:cNvPr id="3" name="Content Placeholder 2"/>
          <p:cNvSpPr>
            <a:spLocks noGrp="1"/>
          </p:cNvSpPr>
          <p:nvPr>
            <p:ph sz="half" idx="1"/>
          </p:nvPr>
        </p:nvSpPr>
        <p:spPr>
          <a:xfrm>
            <a:off x="369571" y="1596344"/>
            <a:ext cx="4619715" cy="5261657"/>
          </a:xfrm>
        </p:spPr>
        <p:txBody>
          <a:bodyPr anchor="ctr">
            <a:noAutofit/>
          </a:bodyPr>
          <a:lstStyle/>
          <a:p>
            <a:pPr lvl="0"/>
            <a:r>
              <a:rPr lang="en-US" sz="2400" b="1" dirty="0">
                <a:latin typeface="+mj-lt"/>
              </a:rPr>
              <a:t>RATE</a:t>
            </a:r>
            <a:r>
              <a:rPr lang="en-US" sz="2400" dirty="0">
                <a:latin typeface="+mj-lt"/>
              </a:rPr>
              <a:t> – Three-tenths of one percent ($0.003), or 30¢ on a $100 purchase </a:t>
            </a:r>
          </a:p>
          <a:p>
            <a:pPr lvl="0"/>
            <a:r>
              <a:rPr lang="en-US" sz="2400" b="1" dirty="0">
                <a:latin typeface="+mj-lt"/>
              </a:rPr>
              <a:t>NET TAX INCREASE </a:t>
            </a:r>
            <a:r>
              <a:rPr lang="en-US" sz="2400" dirty="0">
                <a:latin typeface="+mj-lt"/>
              </a:rPr>
              <a:t>-- Another County tax expires this fall, so the net tax increase will be 17½¢ on a $100 purchase</a:t>
            </a:r>
          </a:p>
          <a:p>
            <a:pPr lvl="0"/>
            <a:r>
              <a:rPr lang="en-US" sz="2400" b="1" dirty="0">
                <a:latin typeface="+mj-lt"/>
              </a:rPr>
              <a:t>RESTRICTIONS –</a:t>
            </a:r>
            <a:r>
              <a:rPr lang="en-US" sz="2400" dirty="0">
                <a:latin typeface="+mj-lt"/>
              </a:rPr>
              <a:t> funds can ONLY be used for road-related costs per </a:t>
            </a:r>
            <a:r>
              <a:rPr lang="en-US" sz="2400" dirty="0" smtClean="0">
                <a:latin typeface="+mj-lt"/>
              </a:rPr>
              <a:t>statute </a:t>
            </a:r>
            <a:r>
              <a:rPr lang="en-US" sz="2400" dirty="0">
                <a:latin typeface="+mj-lt"/>
              </a:rPr>
              <a:t>&amp; ballot language; funds CANNOT be swept by the State  </a:t>
            </a:r>
          </a:p>
          <a:p>
            <a:pPr lvl="0"/>
            <a:endParaRPr lang="en-US" sz="2400" dirty="0">
              <a:latin typeface="+mj-lt"/>
            </a:endParaRPr>
          </a:p>
          <a:p>
            <a:pPr lvl="0"/>
            <a:endParaRPr lang="en-US" sz="1500" dirty="0">
              <a:latin typeface="+mj-lt"/>
            </a:endParaRPr>
          </a:p>
          <a:p>
            <a:endParaRPr lang="en-US" sz="1500" dirty="0"/>
          </a:p>
        </p:txBody>
      </p:sp>
      <p:sp>
        <p:nvSpPr>
          <p:cNvPr id="4" name="Slide Number Placeholder 3"/>
          <p:cNvSpPr>
            <a:spLocks noGrp="1"/>
          </p:cNvSpPr>
          <p:nvPr>
            <p:ph type="sldNum" sz="quarter" idx="10"/>
          </p:nvPr>
        </p:nvSpPr>
        <p:spPr>
          <a:xfrm>
            <a:off x="9786206" y="6442086"/>
            <a:ext cx="2405794" cy="365125"/>
          </a:xfrm>
        </p:spPr>
        <p:txBody>
          <a:bodyPr/>
          <a:lstStyle/>
          <a:p>
            <a:fld id="{E8829F95-5778-46DB-BCB5-D86D8A723960}" type="slidenum">
              <a:rPr lang="en-US" sz="1800">
                <a:solidFill>
                  <a:prstClr val="black"/>
                </a:solidFill>
              </a:rPr>
              <a:pPr/>
              <a:t>9</a:t>
            </a:fld>
            <a:endParaRPr lang="en-US" sz="1800" dirty="0">
              <a:solidFill>
                <a:prstClr val="black"/>
              </a:solidFill>
            </a:endParaRPr>
          </a:p>
        </p:txBody>
      </p:sp>
      <p:pic>
        <p:nvPicPr>
          <p:cNvPr id="10" name="Picture 9" descr="SalesTaxExpi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430" y="1747868"/>
            <a:ext cx="4354284" cy="419994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302" y="5561385"/>
            <a:ext cx="997244" cy="1296616"/>
          </a:xfrm>
          <a:prstGeom prst="rect">
            <a:avLst/>
          </a:prstGeom>
        </p:spPr>
      </p:pic>
    </p:spTree>
    <p:extLst>
      <p:ext uri="{BB962C8B-B14F-4D97-AF65-F5344CB8AC3E}">
        <p14:creationId xmlns:p14="http://schemas.microsoft.com/office/powerpoint/2010/main" val="247081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coconino_powerpoint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oconino_powerpoint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oconino_powerpoint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oconino_powerpoint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oconino_powerpoint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oconino_powerpoint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coconino_powerpoint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2853</Words>
  <Application>Microsoft Office PowerPoint</Application>
  <PresentationFormat>Widescreen</PresentationFormat>
  <Paragraphs>338</Paragraphs>
  <Slides>25</Slides>
  <Notes>25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25</vt:i4>
      </vt:variant>
    </vt:vector>
  </HeadingPairs>
  <TitlesOfParts>
    <vt:vector size="38" baseType="lpstr">
      <vt:lpstr>Arial</vt:lpstr>
      <vt:lpstr>Calibri</vt:lpstr>
      <vt:lpstr>Franklin Gothic Book</vt:lpstr>
      <vt:lpstr>Franklin Gothic Heavy</vt:lpstr>
      <vt:lpstr>Franklin Gothic Medium</vt:lpstr>
      <vt:lpstr>Wingdings</vt:lpstr>
      <vt:lpstr>3_coconino_powerpoint_template_2</vt:lpstr>
      <vt:lpstr>4_coconino_powerpoint_template_2</vt:lpstr>
      <vt:lpstr>5_coconino_powerpoint_template_2</vt:lpstr>
      <vt:lpstr>6_coconino_powerpoint_template_2</vt:lpstr>
      <vt:lpstr>7_coconino_powerpoint_template_2</vt:lpstr>
      <vt:lpstr>8_coconino_powerpoint_template_2</vt:lpstr>
      <vt:lpstr>11_coconino_powerpoint_template_2</vt:lpstr>
      <vt:lpstr>Coconino County Road Maintenance  Sales Tax Initiative Proposition 403 Presented By Coconino County Supervisor Matt Ryan October 19, 2017</vt:lpstr>
      <vt:lpstr>Introductory Remarks</vt:lpstr>
      <vt:lpstr>The Push Toward the Initiative</vt:lpstr>
      <vt:lpstr>The Push toward the Initiative:  The Gas Tax Challenge</vt:lpstr>
      <vt:lpstr> The Push Toward the Initiative:                   Pavement Conditions</vt:lpstr>
      <vt:lpstr>The Decision Is Made to Go for the                    Ballot Initiative</vt:lpstr>
      <vt:lpstr>Gaining Support: Major Voter Education Effort </vt:lpstr>
      <vt:lpstr>Gaining Support: Key Messages </vt:lpstr>
      <vt:lpstr>Gaining Support: Key Messages </vt:lpstr>
      <vt:lpstr>Gaining Support: Communicating Impact of                 No New Revenue</vt:lpstr>
      <vt:lpstr>Gaining Support: Communicating How Funds Will Be Used</vt:lpstr>
      <vt:lpstr>Gaining Support: Communicating How Funds    Will Be Used- Revised Snow Plan</vt:lpstr>
      <vt:lpstr>Gaining Support: Communicating How Funds      Will Be Used</vt:lpstr>
      <vt:lpstr>Challenges in the Process</vt:lpstr>
      <vt:lpstr>Ballot Results: Initiative Passes with                       Strong Voter Support </vt:lpstr>
      <vt:lpstr>Accomplishments</vt:lpstr>
      <vt:lpstr>Accomplishments: Implementation Began            in 2015 </vt:lpstr>
      <vt:lpstr>Accomplishments: Routine Road Maintenance </vt:lpstr>
      <vt:lpstr>Accomplishments: Equipment to Support  Routine Road Maintenance</vt:lpstr>
      <vt:lpstr>Accomplishments: Navajo Nation Road Maintenance </vt:lpstr>
      <vt:lpstr>Accomplishments: 10 Year Capital     Improvement Plan </vt:lpstr>
      <vt:lpstr>Accomplishments: Capital Projects </vt:lpstr>
      <vt:lpstr>What Will The Future Hold?</vt:lpstr>
      <vt:lpstr>Lessons Learned (Advice to Others): Four Crucial Elements </vt:lpstr>
      <vt:lpstr>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Road Maintenance  Sales Tax Initiative Proposition 403</dc:title>
  <dc:creator>Steinmetz, Rocky</dc:creator>
  <cp:lastModifiedBy>Daley, Lindsay</cp:lastModifiedBy>
  <cp:revision>124</cp:revision>
  <cp:lastPrinted>2017-10-10T00:09:16Z</cp:lastPrinted>
  <dcterms:created xsi:type="dcterms:W3CDTF">2014-10-25T20:14:31Z</dcterms:created>
  <dcterms:modified xsi:type="dcterms:W3CDTF">2017-10-13T00:17:06Z</dcterms:modified>
</cp:coreProperties>
</file>