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88" r:id="rId3"/>
    <p:sldId id="292" r:id="rId4"/>
    <p:sldId id="290" r:id="rId5"/>
    <p:sldId id="289" r:id="rId6"/>
    <p:sldId id="258" r:id="rId7"/>
    <p:sldId id="302" r:id="rId8"/>
    <p:sldId id="257" r:id="rId9"/>
    <p:sldId id="259" r:id="rId10"/>
    <p:sldId id="291" r:id="rId11"/>
    <p:sldId id="303" r:id="rId12"/>
    <p:sldId id="309" r:id="rId13"/>
    <p:sldId id="305" r:id="rId14"/>
    <p:sldId id="306" r:id="rId15"/>
    <p:sldId id="307" r:id="rId16"/>
    <p:sldId id="308" r:id="rId17"/>
    <p:sldId id="312" r:id="rId18"/>
    <p:sldId id="300" r:id="rId19"/>
    <p:sldId id="301" r:id="rId20"/>
    <p:sldId id="298" r:id="rId21"/>
    <p:sldId id="311"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0000"/>
    <a:srgbClr val="660066"/>
    <a:srgbClr val="8BFFFF"/>
    <a:srgbClr val="FFF2B9"/>
    <a:srgbClr val="FFE781"/>
    <a:srgbClr val="FFE579"/>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3857" autoAdjust="0"/>
  </p:normalViewPr>
  <p:slideViewPr>
    <p:cSldViewPr snapToGrid="0" snapToObjects="1">
      <p:cViewPr varScale="1">
        <p:scale>
          <a:sx n="98" d="100"/>
          <a:sy n="98" d="100"/>
        </p:scale>
        <p:origin x="-2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MTEMFIL02\Jobs\11529%20ADOT-MPD-PlanOncall2011\TASKS\Task%2071-12%20Linking\5-0%20%23PROJECT%20DATA\Phase%205\graph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7"/>
          <c:order val="0"/>
          <c:tx>
            <c:strRef>
              <c:f>Sheet1!$C$20</c:f>
              <c:strCache>
                <c:ptCount val="1"/>
                <c:pt idx="0">
                  <c:v>Strategic Corridor</c:v>
                </c:pt>
              </c:strCache>
            </c:strRef>
          </c:tx>
          <c:cat>
            <c:strRef>
              <c:f>Sheet1!$D$12:$H$12</c:f>
              <c:strCache>
                <c:ptCount val="5"/>
                <c:pt idx="0">
                  <c:v>Bridge 1</c:v>
                </c:pt>
                <c:pt idx="1">
                  <c:v>Bridge 2</c:v>
                </c:pt>
                <c:pt idx="2">
                  <c:v>Bridge 3</c:v>
                </c:pt>
                <c:pt idx="3">
                  <c:v>Bridge 4</c:v>
                </c:pt>
                <c:pt idx="4">
                  <c:v>Bridge 5</c:v>
                </c:pt>
              </c:strCache>
            </c:strRef>
          </c:cat>
          <c:val>
            <c:numRef>
              <c:f>Sheet1!$D$20:$H$20</c:f>
              <c:numCache>
                <c:formatCode>General</c:formatCode>
                <c:ptCount val="5"/>
                <c:pt idx="0">
                  <c:v>10</c:v>
                </c:pt>
                <c:pt idx="1">
                  <c:v>10</c:v>
                </c:pt>
                <c:pt idx="2">
                  <c:v>7.5</c:v>
                </c:pt>
                <c:pt idx="3">
                  <c:v>5</c:v>
                </c:pt>
                <c:pt idx="4">
                  <c:v>7.5</c:v>
                </c:pt>
              </c:numCache>
            </c:numRef>
          </c:val>
        </c:ser>
        <c:ser>
          <c:idx val="4"/>
          <c:order val="1"/>
          <c:tx>
            <c:strRef>
              <c:f>Sheet1!$C$17</c:f>
              <c:strCache>
                <c:ptCount val="1"/>
                <c:pt idx="0">
                  <c:v>Traffic Volume</c:v>
                </c:pt>
              </c:strCache>
            </c:strRef>
          </c:tx>
          <c:cat>
            <c:strRef>
              <c:f>Sheet1!$D$12:$H$12</c:f>
              <c:strCache>
                <c:ptCount val="5"/>
                <c:pt idx="0">
                  <c:v>Bridge 1</c:v>
                </c:pt>
                <c:pt idx="1">
                  <c:v>Bridge 2</c:v>
                </c:pt>
                <c:pt idx="2">
                  <c:v>Bridge 3</c:v>
                </c:pt>
                <c:pt idx="3">
                  <c:v>Bridge 4</c:v>
                </c:pt>
                <c:pt idx="4">
                  <c:v>Bridge 5</c:v>
                </c:pt>
              </c:strCache>
            </c:strRef>
          </c:cat>
          <c:val>
            <c:numRef>
              <c:f>Sheet1!$D$17:$H$17</c:f>
              <c:numCache>
                <c:formatCode>General</c:formatCode>
                <c:ptCount val="5"/>
                <c:pt idx="0">
                  <c:v>5</c:v>
                </c:pt>
                <c:pt idx="1">
                  <c:v>7.5</c:v>
                </c:pt>
                <c:pt idx="2">
                  <c:v>10</c:v>
                </c:pt>
                <c:pt idx="3">
                  <c:v>5</c:v>
                </c:pt>
                <c:pt idx="4">
                  <c:v>7.5</c:v>
                </c:pt>
              </c:numCache>
            </c:numRef>
          </c:val>
        </c:ser>
        <c:ser>
          <c:idx val="5"/>
          <c:order val="2"/>
          <c:tx>
            <c:strRef>
              <c:f>Sheet1!$C$18</c:f>
              <c:strCache>
                <c:ptCount val="1"/>
                <c:pt idx="0">
                  <c:v>Freight Flow</c:v>
                </c:pt>
              </c:strCache>
            </c:strRef>
          </c:tx>
          <c:cat>
            <c:strRef>
              <c:f>Sheet1!$D$12:$H$12</c:f>
              <c:strCache>
                <c:ptCount val="5"/>
                <c:pt idx="0">
                  <c:v>Bridge 1</c:v>
                </c:pt>
                <c:pt idx="1">
                  <c:v>Bridge 2</c:v>
                </c:pt>
                <c:pt idx="2">
                  <c:v>Bridge 3</c:v>
                </c:pt>
                <c:pt idx="3">
                  <c:v>Bridge 4</c:v>
                </c:pt>
                <c:pt idx="4">
                  <c:v>Bridge 5</c:v>
                </c:pt>
              </c:strCache>
            </c:strRef>
          </c:cat>
          <c:val>
            <c:numRef>
              <c:f>Sheet1!$D$18:$H$18</c:f>
              <c:numCache>
                <c:formatCode>General</c:formatCode>
                <c:ptCount val="5"/>
                <c:pt idx="0">
                  <c:v>10</c:v>
                </c:pt>
                <c:pt idx="1">
                  <c:v>10</c:v>
                </c:pt>
                <c:pt idx="2">
                  <c:v>5</c:v>
                </c:pt>
                <c:pt idx="3">
                  <c:v>5</c:v>
                </c:pt>
                <c:pt idx="4">
                  <c:v>10</c:v>
                </c:pt>
              </c:numCache>
            </c:numRef>
          </c:val>
        </c:ser>
        <c:ser>
          <c:idx val="3"/>
          <c:order val="3"/>
          <c:tx>
            <c:strRef>
              <c:f>Sheet1!$C$16</c:f>
              <c:strCache>
                <c:ptCount val="1"/>
                <c:pt idx="0">
                  <c:v>Fracture Criticality</c:v>
                </c:pt>
              </c:strCache>
            </c:strRef>
          </c:tx>
          <c:cat>
            <c:strRef>
              <c:f>Sheet1!$D$12:$H$12</c:f>
              <c:strCache>
                <c:ptCount val="5"/>
                <c:pt idx="0">
                  <c:v>Bridge 1</c:v>
                </c:pt>
                <c:pt idx="1">
                  <c:v>Bridge 2</c:v>
                </c:pt>
                <c:pt idx="2">
                  <c:v>Bridge 3</c:v>
                </c:pt>
                <c:pt idx="3">
                  <c:v>Bridge 4</c:v>
                </c:pt>
                <c:pt idx="4">
                  <c:v>Bridge 5</c:v>
                </c:pt>
              </c:strCache>
            </c:strRef>
          </c:cat>
          <c:val>
            <c:numRef>
              <c:f>Sheet1!$D$16:$H$16</c:f>
              <c:numCache>
                <c:formatCode>General</c:formatCode>
                <c:ptCount val="5"/>
                <c:pt idx="0">
                  <c:v>0</c:v>
                </c:pt>
                <c:pt idx="1">
                  <c:v>0</c:v>
                </c:pt>
                <c:pt idx="2">
                  <c:v>0</c:v>
                </c:pt>
                <c:pt idx="3">
                  <c:v>0</c:v>
                </c:pt>
                <c:pt idx="4">
                  <c:v>0</c:v>
                </c:pt>
              </c:numCache>
            </c:numRef>
          </c:val>
        </c:ser>
        <c:ser>
          <c:idx val="2"/>
          <c:order val="4"/>
          <c:tx>
            <c:strRef>
              <c:f>Sheet1!$C$15</c:f>
              <c:strCache>
                <c:ptCount val="1"/>
                <c:pt idx="0">
                  <c:v>Scour Criticality</c:v>
                </c:pt>
              </c:strCache>
            </c:strRef>
          </c:tx>
          <c:cat>
            <c:strRef>
              <c:f>Sheet1!$D$12:$H$12</c:f>
              <c:strCache>
                <c:ptCount val="5"/>
                <c:pt idx="0">
                  <c:v>Bridge 1</c:v>
                </c:pt>
                <c:pt idx="1">
                  <c:v>Bridge 2</c:v>
                </c:pt>
                <c:pt idx="2">
                  <c:v>Bridge 3</c:v>
                </c:pt>
                <c:pt idx="3">
                  <c:v>Bridge 4</c:v>
                </c:pt>
                <c:pt idx="4">
                  <c:v>Bridge 5</c:v>
                </c:pt>
              </c:strCache>
            </c:strRef>
          </c:cat>
          <c:val>
            <c:numRef>
              <c:f>Sheet1!$D$15:$H$15</c:f>
              <c:numCache>
                <c:formatCode>General</c:formatCode>
                <c:ptCount val="5"/>
                <c:pt idx="0">
                  <c:v>0</c:v>
                </c:pt>
                <c:pt idx="1">
                  <c:v>0</c:v>
                </c:pt>
                <c:pt idx="2">
                  <c:v>0</c:v>
                </c:pt>
                <c:pt idx="3">
                  <c:v>15</c:v>
                </c:pt>
                <c:pt idx="4">
                  <c:v>0</c:v>
                </c:pt>
              </c:numCache>
            </c:numRef>
          </c:val>
        </c:ser>
        <c:ser>
          <c:idx val="6"/>
          <c:order val="5"/>
          <c:tx>
            <c:strRef>
              <c:f>Sheet1!$C$19</c:f>
              <c:strCache>
                <c:ptCount val="1"/>
                <c:pt idx="0">
                  <c:v>Detour Length</c:v>
                </c:pt>
              </c:strCache>
            </c:strRef>
          </c:tx>
          <c:cat>
            <c:strRef>
              <c:f>Sheet1!$D$12:$H$12</c:f>
              <c:strCache>
                <c:ptCount val="5"/>
                <c:pt idx="0">
                  <c:v>Bridge 1</c:v>
                </c:pt>
                <c:pt idx="1">
                  <c:v>Bridge 2</c:v>
                </c:pt>
                <c:pt idx="2">
                  <c:v>Bridge 3</c:v>
                </c:pt>
                <c:pt idx="3">
                  <c:v>Bridge 4</c:v>
                </c:pt>
                <c:pt idx="4">
                  <c:v>Bridge 5</c:v>
                </c:pt>
              </c:strCache>
            </c:strRef>
          </c:cat>
          <c:val>
            <c:numRef>
              <c:f>Sheet1!$D$19:$H$19</c:f>
              <c:numCache>
                <c:formatCode>General</c:formatCode>
                <c:ptCount val="5"/>
                <c:pt idx="0">
                  <c:v>5</c:v>
                </c:pt>
                <c:pt idx="1">
                  <c:v>5</c:v>
                </c:pt>
                <c:pt idx="2">
                  <c:v>5</c:v>
                </c:pt>
                <c:pt idx="3">
                  <c:v>7.5</c:v>
                </c:pt>
                <c:pt idx="4">
                  <c:v>5</c:v>
                </c:pt>
              </c:numCache>
            </c:numRef>
          </c:val>
        </c:ser>
        <c:ser>
          <c:idx val="1"/>
          <c:order val="6"/>
          <c:tx>
            <c:strRef>
              <c:f>Sheet1!$C$14</c:f>
              <c:strCache>
                <c:ptCount val="1"/>
                <c:pt idx="0">
                  <c:v>Composite Health Index</c:v>
                </c:pt>
              </c:strCache>
            </c:strRef>
          </c:tx>
          <c:cat>
            <c:strRef>
              <c:f>Sheet1!$D$12:$H$12</c:f>
              <c:strCache>
                <c:ptCount val="5"/>
                <c:pt idx="0">
                  <c:v>Bridge 1</c:v>
                </c:pt>
                <c:pt idx="1">
                  <c:v>Bridge 2</c:v>
                </c:pt>
                <c:pt idx="2">
                  <c:v>Bridge 3</c:v>
                </c:pt>
                <c:pt idx="3">
                  <c:v>Bridge 4</c:v>
                </c:pt>
                <c:pt idx="4">
                  <c:v>Bridge 5</c:v>
                </c:pt>
              </c:strCache>
            </c:strRef>
          </c:cat>
          <c:val>
            <c:numRef>
              <c:f>Sheet1!$D$14:$H$14</c:f>
              <c:numCache>
                <c:formatCode>General</c:formatCode>
                <c:ptCount val="5"/>
                <c:pt idx="0">
                  <c:v>11.25</c:v>
                </c:pt>
                <c:pt idx="1">
                  <c:v>15</c:v>
                </c:pt>
                <c:pt idx="2">
                  <c:v>15</c:v>
                </c:pt>
                <c:pt idx="3">
                  <c:v>15</c:v>
                </c:pt>
                <c:pt idx="4">
                  <c:v>15</c:v>
                </c:pt>
              </c:numCache>
            </c:numRef>
          </c:val>
        </c:ser>
        <c:ser>
          <c:idx val="0"/>
          <c:order val="7"/>
          <c:tx>
            <c:strRef>
              <c:f>Sheet1!$C$13</c:f>
              <c:strCache>
                <c:ptCount val="1"/>
                <c:pt idx="0">
                  <c:v>NBI Sufficiency Rating</c:v>
                </c:pt>
              </c:strCache>
            </c:strRef>
          </c:tx>
          <c:cat>
            <c:strRef>
              <c:f>Sheet1!$D$12:$H$12</c:f>
              <c:strCache>
                <c:ptCount val="5"/>
                <c:pt idx="0">
                  <c:v>Bridge 1</c:v>
                </c:pt>
                <c:pt idx="1">
                  <c:v>Bridge 2</c:v>
                </c:pt>
                <c:pt idx="2">
                  <c:v>Bridge 3</c:v>
                </c:pt>
                <c:pt idx="3">
                  <c:v>Bridge 4</c:v>
                </c:pt>
                <c:pt idx="4">
                  <c:v>Bridge 5</c:v>
                </c:pt>
              </c:strCache>
            </c:strRef>
          </c:cat>
          <c:val>
            <c:numRef>
              <c:f>Sheet1!$D$13:$H$13</c:f>
              <c:numCache>
                <c:formatCode>General</c:formatCode>
                <c:ptCount val="5"/>
                <c:pt idx="0">
                  <c:v>0</c:v>
                </c:pt>
                <c:pt idx="1">
                  <c:v>15</c:v>
                </c:pt>
                <c:pt idx="2">
                  <c:v>15</c:v>
                </c:pt>
                <c:pt idx="3">
                  <c:v>15</c:v>
                </c:pt>
                <c:pt idx="4">
                  <c:v>0</c:v>
                </c:pt>
              </c:numCache>
            </c:numRef>
          </c:val>
        </c:ser>
        <c:overlap val="100"/>
        <c:axId val="82238080"/>
        <c:axId val="88609152"/>
      </c:barChart>
      <c:catAx>
        <c:axId val="82238080"/>
        <c:scaling>
          <c:orientation val="minMax"/>
        </c:scaling>
        <c:axPos val="b"/>
        <c:tickLblPos val="nextTo"/>
        <c:spPr>
          <a:ln>
            <a:solidFill>
              <a:schemeClr val="tx1"/>
            </a:solidFill>
          </a:ln>
        </c:spPr>
        <c:crossAx val="88609152"/>
        <c:crosses val="autoZero"/>
        <c:auto val="1"/>
        <c:lblAlgn val="ctr"/>
        <c:lblOffset val="100"/>
      </c:catAx>
      <c:valAx>
        <c:axId val="88609152"/>
        <c:scaling>
          <c:orientation val="minMax"/>
        </c:scaling>
        <c:axPos val="l"/>
        <c:majorGridlines/>
        <c:numFmt formatCode="General" sourceLinked="1"/>
        <c:tickLblPos val="nextTo"/>
        <c:crossAx val="82238080"/>
        <c:crosses val="autoZero"/>
        <c:crossBetween val="between"/>
      </c:valAx>
      <c:spPr>
        <a:ln>
          <a:solidFill>
            <a:schemeClr val="tx1"/>
          </a:solidFill>
        </a:ln>
      </c:spPr>
    </c:plotArea>
    <c:legend>
      <c:legendPos val="r"/>
      <c:layout/>
    </c:legend>
    <c:plotVisOnly val="1"/>
  </c:chart>
  <c:spPr>
    <a:solidFill>
      <a:schemeClr val="lt1"/>
    </a:solidFill>
    <a:ln w="3175" cap="flat" cmpd="sng" algn="ctr">
      <a:noFill/>
      <a:prstDash val="solid"/>
    </a:ln>
    <a:effectLst/>
  </c:spPr>
  <c:txPr>
    <a:bodyPr/>
    <a:lstStyle/>
    <a:p>
      <a:pPr>
        <a:defRPr>
          <a:solidFill>
            <a:schemeClr val="dk1"/>
          </a:solidFill>
          <a:latin typeface="+mn-lt"/>
          <a:ea typeface="+mn-ea"/>
          <a:cs typeface="+mn-cs"/>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168BD-4CF7-48B5-A9E1-2318982E385A}"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n-US"/>
        </a:p>
      </dgm:t>
    </dgm:pt>
    <dgm:pt modelId="{DB408427-DCB3-4DE0-BAB2-7B5C5AFEC067}">
      <dgm:prSet phldrT="[Text]" custT="1"/>
      <dgm:spPr>
        <a:solidFill>
          <a:srgbClr val="006666"/>
        </a:solidFill>
        <a:effectLst>
          <a:outerShdw blurRad="63500" sx="102000" sy="102000" algn="ctr" rotWithShape="0">
            <a:prstClr val="black">
              <a:alpha val="40000"/>
            </a:prstClr>
          </a:outerShdw>
        </a:effectLst>
      </dgm:spPr>
      <dgm:t>
        <a:bodyPr/>
        <a:lstStyle/>
        <a:p>
          <a:pPr algn="ctr"/>
          <a:r>
            <a:rPr lang="en-US" sz="2000" b="1" dirty="0" smtClean="0"/>
            <a:t>Infrastructure</a:t>
          </a:r>
        </a:p>
        <a:p>
          <a:pPr algn="ctr"/>
          <a:r>
            <a:rPr lang="en-US" sz="1600" dirty="0" smtClean="0"/>
            <a:t>Pavement</a:t>
          </a:r>
        </a:p>
        <a:p>
          <a:pPr algn="ctr"/>
          <a:r>
            <a:rPr lang="en-US" sz="1600" dirty="0" smtClean="0"/>
            <a:t>Bridge </a:t>
          </a:r>
        </a:p>
        <a:p>
          <a:pPr algn="ctr"/>
          <a:r>
            <a:rPr lang="en-US" sz="1600" dirty="0" smtClean="0"/>
            <a:t>Other Roadway</a:t>
          </a:r>
        </a:p>
        <a:p>
          <a:pPr algn="ctr"/>
          <a:r>
            <a:rPr lang="en-US" sz="1600" dirty="0" smtClean="0"/>
            <a:t>Facilities</a:t>
          </a:r>
          <a:endParaRPr lang="en-US" sz="1600" dirty="0"/>
        </a:p>
      </dgm:t>
    </dgm:pt>
    <dgm:pt modelId="{A3E58B25-FE94-4D5F-B459-0BFD111FA1D9}" type="parTrans" cxnId="{31E17DC7-6D63-48D9-9C34-9A1929DABA42}">
      <dgm:prSet/>
      <dgm:spPr/>
      <dgm:t>
        <a:bodyPr/>
        <a:lstStyle/>
        <a:p>
          <a:endParaRPr lang="en-US"/>
        </a:p>
      </dgm:t>
    </dgm:pt>
    <dgm:pt modelId="{4CDF3EBE-617C-4DF8-8B41-31CA5A968585}" type="sibTrans" cxnId="{31E17DC7-6D63-48D9-9C34-9A1929DABA42}">
      <dgm:prSet/>
      <dgm:spPr>
        <a:solidFill>
          <a:srgbClr val="006666"/>
        </a:solidFill>
      </dgm:spPr>
      <dgm:t>
        <a:bodyPr/>
        <a:lstStyle/>
        <a:p>
          <a:endParaRPr lang="en-US" dirty="0"/>
        </a:p>
      </dgm:t>
    </dgm:pt>
    <dgm:pt modelId="{5FB3F724-0846-477B-950B-E9F13313FCAF}">
      <dgm:prSet phldrT="[Text]" custT="1"/>
      <dgm:spPr>
        <a:solidFill>
          <a:schemeClr val="bg2">
            <a:lumMod val="50000"/>
          </a:schemeClr>
        </a:solidFill>
        <a:effectLst>
          <a:outerShdw blurRad="63500" sx="102000" sy="102000" algn="ctr" rotWithShape="0">
            <a:prstClr val="black">
              <a:alpha val="40000"/>
            </a:prstClr>
          </a:outerShdw>
        </a:effectLst>
      </dgm:spPr>
      <dgm:t>
        <a:bodyPr/>
        <a:lstStyle/>
        <a:p>
          <a:r>
            <a:rPr lang="en-US" sz="2000" b="1" dirty="0" smtClean="0"/>
            <a:t>System Performance</a:t>
          </a:r>
        </a:p>
        <a:p>
          <a:r>
            <a:rPr lang="en-US" sz="1400" dirty="0" smtClean="0"/>
            <a:t>Reliability</a:t>
          </a:r>
        </a:p>
        <a:p>
          <a:r>
            <a:rPr lang="en-US" sz="1400" dirty="0" smtClean="0"/>
            <a:t>Congestion Reduction</a:t>
          </a:r>
        </a:p>
        <a:p>
          <a:r>
            <a:rPr lang="en-US" sz="1400" dirty="0" smtClean="0"/>
            <a:t>Asset Condition</a:t>
          </a:r>
        </a:p>
        <a:p>
          <a:r>
            <a:rPr lang="en-US" sz="1400" dirty="0" smtClean="0"/>
            <a:t>Safety</a:t>
          </a:r>
        </a:p>
        <a:p>
          <a:r>
            <a:rPr lang="en-US" sz="1400" dirty="0" smtClean="0"/>
            <a:t>Air Quality</a:t>
          </a:r>
          <a:endParaRPr lang="en-US" sz="1400" dirty="0"/>
        </a:p>
      </dgm:t>
    </dgm:pt>
    <dgm:pt modelId="{3E4065D0-DF33-4407-BE2D-BE7D44736E31}" type="parTrans" cxnId="{B9F3A040-EC0C-47A9-A7C4-76035D5AA098}">
      <dgm:prSet/>
      <dgm:spPr/>
      <dgm:t>
        <a:bodyPr/>
        <a:lstStyle/>
        <a:p>
          <a:endParaRPr lang="en-US"/>
        </a:p>
      </dgm:t>
    </dgm:pt>
    <dgm:pt modelId="{265ADD9E-375D-4F1A-A9A1-A9185A351DCA}" type="sibTrans" cxnId="{B9F3A040-EC0C-47A9-A7C4-76035D5AA098}">
      <dgm:prSet/>
      <dgm:spPr>
        <a:solidFill>
          <a:schemeClr val="bg2">
            <a:lumMod val="50000"/>
          </a:schemeClr>
        </a:solidFill>
      </dgm:spPr>
      <dgm:t>
        <a:bodyPr/>
        <a:lstStyle/>
        <a:p>
          <a:endParaRPr lang="en-US" dirty="0"/>
        </a:p>
      </dgm:t>
    </dgm:pt>
    <dgm:pt modelId="{2F3386F8-2BF6-4841-A83E-5D51465A1834}">
      <dgm:prSet phldrT="[Text]" custT="1"/>
      <dgm:spPr>
        <a:solidFill>
          <a:srgbClr val="580058"/>
        </a:solidFill>
        <a:effectLst>
          <a:outerShdw blurRad="63500" sx="102000" sy="102000" algn="ctr" rotWithShape="0">
            <a:prstClr val="black">
              <a:alpha val="40000"/>
            </a:prstClr>
          </a:outerShdw>
        </a:effectLst>
      </dgm:spPr>
      <dgm:t>
        <a:bodyPr/>
        <a:lstStyle/>
        <a:p>
          <a:r>
            <a:rPr lang="en-US" sz="2000" b="1" dirty="0" smtClean="0"/>
            <a:t>Resources</a:t>
          </a:r>
        </a:p>
        <a:p>
          <a:r>
            <a:rPr lang="en-US" sz="1500" dirty="0" smtClean="0"/>
            <a:t>People</a:t>
          </a:r>
        </a:p>
        <a:p>
          <a:r>
            <a:rPr lang="en-US" sz="1500" dirty="0" smtClean="0"/>
            <a:t>Funds</a:t>
          </a:r>
        </a:p>
        <a:p>
          <a:r>
            <a:rPr lang="en-US" sz="1500" dirty="0" smtClean="0"/>
            <a:t>Equipment</a:t>
          </a:r>
        </a:p>
        <a:p>
          <a:r>
            <a:rPr lang="en-US" sz="1500" dirty="0" smtClean="0"/>
            <a:t>Supporting Facilities</a:t>
          </a:r>
          <a:endParaRPr lang="en-US" sz="1500" dirty="0"/>
        </a:p>
      </dgm:t>
    </dgm:pt>
    <dgm:pt modelId="{FD43CBCF-78A8-4F20-9E2E-ED060D3B4104}" type="parTrans" cxnId="{FA0A6DD4-C452-4545-8B08-0BEF96BA53F4}">
      <dgm:prSet/>
      <dgm:spPr/>
      <dgm:t>
        <a:bodyPr/>
        <a:lstStyle/>
        <a:p>
          <a:endParaRPr lang="en-US"/>
        </a:p>
      </dgm:t>
    </dgm:pt>
    <dgm:pt modelId="{C4FE3BBE-4B95-4248-904B-50608842937C}" type="sibTrans" cxnId="{FA0A6DD4-C452-4545-8B08-0BEF96BA53F4}">
      <dgm:prSet/>
      <dgm:spPr>
        <a:solidFill>
          <a:srgbClr val="580058"/>
        </a:solidFill>
      </dgm:spPr>
      <dgm:t>
        <a:bodyPr/>
        <a:lstStyle/>
        <a:p>
          <a:endParaRPr lang="en-US" dirty="0"/>
        </a:p>
      </dgm:t>
    </dgm:pt>
    <dgm:pt modelId="{6CE8EB84-FA09-4138-AD7C-C07D1D85AADF}" type="pres">
      <dgm:prSet presAssocID="{B17168BD-4CF7-48B5-A9E1-2318982E385A}" presName="Name0" presStyleCnt="0">
        <dgm:presLayoutVars>
          <dgm:dir/>
          <dgm:resizeHandles val="exact"/>
        </dgm:presLayoutVars>
      </dgm:prSet>
      <dgm:spPr/>
      <dgm:t>
        <a:bodyPr/>
        <a:lstStyle/>
        <a:p>
          <a:endParaRPr lang="en-US"/>
        </a:p>
      </dgm:t>
    </dgm:pt>
    <dgm:pt modelId="{4680DDBE-9D43-43FE-BD46-4614729357FE}" type="pres">
      <dgm:prSet presAssocID="{DB408427-DCB3-4DE0-BAB2-7B5C5AFEC067}" presName="node" presStyleLbl="node1" presStyleIdx="0" presStyleCnt="3" custScaleX="134558" custScaleY="167499">
        <dgm:presLayoutVars>
          <dgm:bulletEnabled val="1"/>
        </dgm:presLayoutVars>
      </dgm:prSet>
      <dgm:spPr/>
      <dgm:t>
        <a:bodyPr/>
        <a:lstStyle/>
        <a:p>
          <a:endParaRPr lang="en-US"/>
        </a:p>
      </dgm:t>
    </dgm:pt>
    <dgm:pt modelId="{882D6C7E-9F69-41C3-9C84-A4B7EB241AA2}" type="pres">
      <dgm:prSet presAssocID="{4CDF3EBE-617C-4DF8-8B41-31CA5A968585}" presName="sibTrans" presStyleLbl="sibTrans2D1" presStyleIdx="0" presStyleCnt="3" custScaleX="119135"/>
      <dgm:spPr/>
      <dgm:t>
        <a:bodyPr/>
        <a:lstStyle/>
        <a:p>
          <a:endParaRPr lang="en-US"/>
        </a:p>
      </dgm:t>
    </dgm:pt>
    <dgm:pt modelId="{4A5030D5-9942-41AB-B7E4-A2DC3D290E8A}" type="pres">
      <dgm:prSet presAssocID="{4CDF3EBE-617C-4DF8-8B41-31CA5A968585}" presName="connectorText" presStyleLbl="sibTrans2D1" presStyleIdx="0" presStyleCnt="3"/>
      <dgm:spPr/>
      <dgm:t>
        <a:bodyPr/>
        <a:lstStyle/>
        <a:p>
          <a:endParaRPr lang="en-US"/>
        </a:p>
      </dgm:t>
    </dgm:pt>
    <dgm:pt modelId="{967BEEA4-2DF1-4CB8-9CD4-59D99D66D924}" type="pres">
      <dgm:prSet presAssocID="{5FB3F724-0846-477B-950B-E9F13313FCAF}" presName="node" presStyleLbl="node1" presStyleIdx="1" presStyleCnt="3" custScaleX="135807" custScaleY="180092" custRadScaleRad="113701" custRadScaleInc="-7762">
        <dgm:presLayoutVars>
          <dgm:bulletEnabled val="1"/>
        </dgm:presLayoutVars>
      </dgm:prSet>
      <dgm:spPr/>
      <dgm:t>
        <a:bodyPr/>
        <a:lstStyle/>
        <a:p>
          <a:endParaRPr lang="en-US"/>
        </a:p>
      </dgm:t>
    </dgm:pt>
    <dgm:pt modelId="{49D9348C-FD42-4FE8-BAF4-9ECC414D6DB8}" type="pres">
      <dgm:prSet presAssocID="{265ADD9E-375D-4F1A-A9A1-A9185A351DCA}" presName="sibTrans" presStyleLbl="sibTrans2D1" presStyleIdx="1" presStyleCnt="3" custScaleX="114038"/>
      <dgm:spPr/>
      <dgm:t>
        <a:bodyPr/>
        <a:lstStyle/>
        <a:p>
          <a:endParaRPr lang="en-US"/>
        </a:p>
      </dgm:t>
    </dgm:pt>
    <dgm:pt modelId="{98C76A08-B7DD-42FD-A5C9-1C7BE4F1302E}" type="pres">
      <dgm:prSet presAssocID="{265ADD9E-375D-4F1A-A9A1-A9185A351DCA}" presName="connectorText" presStyleLbl="sibTrans2D1" presStyleIdx="1" presStyleCnt="3"/>
      <dgm:spPr/>
      <dgm:t>
        <a:bodyPr/>
        <a:lstStyle/>
        <a:p>
          <a:endParaRPr lang="en-US"/>
        </a:p>
      </dgm:t>
    </dgm:pt>
    <dgm:pt modelId="{BAF78501-59C3-4A54-AD83-A06B76F121F2}" type="pres">
      <dgm:prSet presAssocID="{2F3386F8-2BF6-4841-A83E-5D51465A1834}" presName="node" presStyleLbl="node1" presStyleIdx="2" presStyleCnt="3" custScaleX="141536" custScaleY="184393" custRadScaleRad="116521" custRadScaleInc="3576">
        <dgm:presLayoutVars>
          <dgm:bulletEnabled val="1"/>
        </dgm:presLayoutVars>
      </dgm:prSet>
      <dgm:spPr/>
      <dgm:t>
        <a:bodyPr/>
        <a:lstStyle/>
        <a:p>
          <a:endParaRPr lang="en-US"/>
        </a:p>
      </dgm:t>
    </dgm:pt>
    <dgm:pt modelId="{409C6945-8A96-488F-B46E-E41206FEDBF7}" type="pres">
      <dgm:prSet presAssocID="{C4FE3BBE-4B95-4248-904B-50608842937C}" presName="sibTrans" presStyleLbl="sibTrans2D1" presStyleIdx="2" presStyleCnt="3" custScaleX="122702"/>
      <dgm:spPr/>
      <dgm:t>
        <a:bodyPr/>
        <a:lstStyle/>
        <a:p>
          <a:endParaRPr lang="en-US"/>
        </a:p>
      </dgm:t>
    </dgm:pt>
    <dgm:pt modelId="{4D145FCB-161C-420B-A162-C74F41288017}" type="pres">
      <dgm:prSet presAssocID="{C4FE3BBE-4B95-4248-904B-50608842937C}" presName="connectorText" presStyleLbl="sibTrans2D1" presStyleIdx="2" presStyleCnt="3"/>
      <dgm:spPr/>
      <dgm:t>
        <a:bodyPr/>
        <a:lstStyle/>
        <a:p>
          <a:endParaRPr lang="en-US"/>
        </a:p>
      </dgm:t>
    </dgm:pt>
  </dgm:ptLst>
  <dgm:cxnLst>
    <dgm:cxn modelId="{6C2A3629-B5D8-4ADD-AA45-D9C94F103000}" type="presOf" srcId="{2F3386F8-2BF6-4841-A83E-5D51465A1834}" destId="{BAF78501-59C3-4A54-AD83-A06B76F121F2}" srcOrd="0" destOrd="0" presId="urn:microsoft.com/office/officeart/2005/8/layout/cycle7"/>
    <dgm:cxn modelId="{0124F262-5FE5-4054-86DD-C1A104BB20A2}" type="presOf" srcId="{265ADD9E-375D-4F1A-A9A1-A9185A351DCA}" destId="{98C76A08-B7DD-42FD-A5C9-1C7BE4F1302E}" srcOrd="1" destOrd="0" presId="urn:microsoft.com/office/officeart/2005/8/layout/cycle7"/>
    <dgm:cxn modelId="{CB6A1FEE-1C46-4974-A9F7-49AF14FAC531}" type="presOf" srcId="{DB408427-DCB3-4DE0-BAB2-7B5C5AFEC067}" destId="{4680DDBE-9D43-43FE-BD46-4614729357FE}" srcOrd="0" destOrd="0" presId="urn:microsoft.com/office/officeart/2005/8/layout/cycle7"/>
    <dgm:cxn modelId="{41C93EC1-898C-4325-81D1-70739FA52A7E}" type="presOf" srcId="{5FB3F724-0846-477B-950B-E9F13313FCAF}" destId="{967BEEA4-2DF1-4CB8-9CD4-59D99D66D924}" srcOrd="0" destOrd="0" presId="urn:microsoft.com/office/officeart/2005/8/layout/cycle7"/>
    <dgm:cxn modelId="{E79FC074-FFC5-433E-B9A3-0D3FBC3D0B5D}" type="presOf" srcId="{B17168BD-4CF7-48B5-A9E1-2318982E385A}" destId="{6CE8EB84-FA09-4138-AD7C-C07D1D85AADF}" srcOrd="0" destOrd="0" presId="urn:microsoft.com/office/officeart/2005/8/layout/cycle7"/>
    <dgm:cxn modelId="{53B82D60-3E00-4EFE-BDB8-5C0314F89182}" type="presOf" srcId="{265ADD9E-375D-4F1A-A9A1-A9185A351DCA}" destId="{49D9348C-FD42-4FE8-BAF4-9ECC414D6DB8}" srcOrd="0" destOrd="0" presId="urn:microsoft.com/office/officeart/2005/8/layout/cycle7"/>
    <dgm:cxn modelId="{31E17DC7-6D63-48D9-9C34-9A1929DABA42}" srcId="{B17168BD-4CF7-48B5-A9E1-2318982E385A}" destId="{DB408427-DCB3-4DE0-BAB2-7B5C5AFEC067}" srcOrd="0" destOrd="0" parTransId="{A3E58B25-FE94-4D5F-B459-0BFD111FA1D9}" sibTransId="{4CDF3EBE-617C-4DF8-8B41-31CA5A968585}"/>
    <dgm:cxn modelId="{9A569D6B-BE89-471F-A220-2D2C796F5FF9}" type="presOf" srcId="{C4FE3BBE-4B95-4248-904B-50608842937C}" destId="{409C6945-8A96-488F-B46E-E41206FEDBF7}" srcOrd="0" destOrd="0" presId="urn:microsoft.com/office/officeart/2005/8/layout/cycle7"/>
    <dgm:cxn modelId="{CB1404B7-86A7-4147-B95F-2474C20B4548}" type="presOf" srcId="{C4FE3BBE-4B95-4248-904B-50608842937C}" destId="{4D145FCB-161C-420B-A162-C74F41288017}" srcOrd="1" destOrd="0" presId="urn:microsoft.com/office/officeart/2005/8/layout/cycle7"/>
    <dgm:cxn modelId="{7F489C03-42D4-4F94-8A5D-7C72A0A78357}" type="presOf" srcId="{4CDF3EBE-617C-4DF8-8B41-31CA5A968585}" destId="{4A5030D5-9942-41AB-B7E4-A2DC3D290E8A}" srcOrd="1" destOrd="0" presId="urn:microsoft.com/office/officeart/2005/8/layout/cycle7"/>
    <dgm:cxn modelId="{F30A98B2-A297-4F5D-85D3-8135A535B405}" type="presOf" srcId="{4CDF3EBE-617C-4DF8-8B41-31CA5A968585}" destId="{882D6C7E-9F69-41C3-9C84-A4B7EB241AA2}" srcOrd="0" destOrd="0" presId="urn:microsoft.com/office/officeart/2005/8/layout/cycle7"/>
    <dgm:cxn modelId="{FA0A6DD4-C452-4545-8B08-0BEF96BA53F4}" srcId="{B17168BD-4CF7-48B5-A9E1-2318982E385A}" destId="{2F3386F8-2BF6-4841-A83E-5D51465A1834}" srcOrd="2" destOrd="0" parTransId="{FD43CBCF-78A8-4F20-9E2E-ED060D3B4104}" sibTransId="{C4FE3BBE-4B95-4248-904B-50608842937C}"/>
    <dgm:cxn modelId="{B9F3A040-EC0C-47A9-A7C4-76035D5AA098}" srcId="{B17168BD-4CF7-48B5-A9E1-2318982E385A}" destId="{5FB3F724-0846-477B-950B-E9F13313FCAF}" srcOrd="1" destOrd="0" parTransId="{3E4065D0-DF33-4407-BE2D-BE7D44736E31}" sibTransId="{265ADD9E-375D-4F1A-A9A1-A9185A351DCA}"/>
    <dgm:cxn modelId="{14E50249-1AB6-41F5-8D0F-220D8D0629F8}" type="presParOf" srcId="{6CE8EB84-FA09-4138-AD7C-C07D1D85AADF}" destId="{4680DDBE-9D43-43FE-BD46-4614729357FE}" srcOrd="0" destOrd="0" presId="urn:microsoft.com/office/officeart/2005/8/layout/cycle7"/>
    <dgm:cxn modelId="{EE6370E6-4CEB-4F25-81AF-79A4046757DE}" type="presParOf" srcId="{6CE8EB84-FA09-4138-AD7C-C07D1D85AADF}" destId="{882D6C7E-9F69-41C3-9C84-A4B7EB241AA2}" srcOrd="1" destOrd="0" presId="urn:microsoft.com/office/officeart/2005/8/layout/cycle7"/>
    <dgm:cxn modelId="{789C86A6-ED3B-494E-A6A7-163497CB7D33}" type="presParOf" srcId="{882D6C7E-9F69-41C3-9C84-A4B7EB241AA2}" destId="{4A5030D5-9942-41AB-B7E4-A2DC3D290E8A}" srcOrd="0" destOrd="0" presId="urn:microsoft.com/office/officeart/2005/8/layout/cycle7"/>
    <dgm:cxn modelId="{3198005C-53C2-4F76-96F2-04DA0D2A160C}" type="presParOf" srcId="{6CE8EB84-FA09-4138-AD7C-C07D1D85AADF}" destId="{967BEEA4-2DF1-4CB8-9CD4-59D99D66D924}" srcOrd="2" destOrd="0" presId="urn:microsoft.com/office/officeart/2005/8/layout/cycle7"/>
    <dgm:cxn modelId="{7A28378C-CD93-499E-A96D-638930782FA5}" type="presParOf" srcId="{6CE8EB84-FA09-4138-AD7C-C07D1D85AADF}" destId="{49D9348C-FD42-4FE8-BAF4-9ECC414D6DB8}" srcOrd="3" destOrd="0" presId="urn:microsoft.com/office/officeart/2005/8/layout/cycle7"/>
    <dgm:cxn modelId="{78D75337-898F-48F3-8A1B-C1B56079FCDE}" type="presParOf" srcId="{49D9348C-FD42-4FE8-BAF4-9ECC414D6DB8}" destId="{98C76A08-B7DD-42FD-A5C9-1C7BE4F1302E}" srcOrd="0" destOrd="0" presId="urn:microsoft.com/office/officeart/2005/8/layout/cycle7"/>
    <dgm:cxn modelId="{0ADF6C6A-2BBD-4E81-B8FF-5DF31C71CD98}" type="presParOf" srcId="{6CE8EB84-FA09-4138-AD7C-C07D1D85AADF}" destId="{BAF78501-59C3-4A54-AD83-A06B76F121F2}" srcOrd="4" destOrd="0" presId="urn:microsoft.com/office/officeart/2005/8/layout/cycle7"/>
    <dgm:cxn modelId="{AB0ED186-964C-44D9-8597-AE76CEBCC03D}" type="presParOf" srcId="{6CE8EB84-FA09-4138-AD7C-C07D1D85AADF}" destId="{409C6945-8A96-488F-B46E-E41206FEDBF7}" srcOrd="5" destOrd="0" presId="urn:microsoft.com/office/officeart/2005/8/layout/cycle7"/>
    <dgm:cxn modelId="{C29C5D24-93EF-432F-A4C2-3ED2EFA499B7}" type="presParOf" srcId="{409C6945-8A96-488F-B46E-E41206FEDBF7}" destId="{4D145FCB-161C-420B-A162-C74F41288017}"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80DDBE-9D43-43FE-BD46-4614729357FE}">
      <dsp:nvSpPr>
        <dsp:cNvPr id="0" name=""/>
        <dsp:cNvSpPr/>
      </dsp:nvSpPr>
      <dsp:spPr>
        <a:xfrm>
          <a:off x="2305854" y="-430074"/>
          <a:ext cx="3057656" cy="1903099"/>
        </a:xfrm>
        <a:prstGeom prst="roundRect">
          <a:avLst>
            <a:gd name="adj" fmla="val 10000"/>
          </a:avLst>
        </a:prstGeom>
        <a:solidFill>
          <a:srgbClr val="006666"/>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Infrastructure</a:t>
          </a:r>
        </a:p>
        <a:p>
          <a:pPr lvl="0" algn="ctr" defTabSz="889000">
            <a:lnSpc>
              <a:spcPct val="90000"/>
            </a:lnSpc>
            <a:spcBef>
              <a:spcPct val="0"/>
            </a:spcBef>
            <a:spcAft>
              <a:spcPct val="35000"/>
            </a:spcAft>
          </a:pPr>
          <a:r>
            <a:rPr lang="en-US" sz="1600" kern="1200" dirty="0" smtClean="0"/>
            <a:t>Pavement</a:t>
          </a:r>
        </a:p>
        <a:p>
          <a:pPr lvl="0" algn="ctr" defTabSz="889000">
            <a:lnSpc>
              <a:spcPct val="90000"/>
            </a:lnSpc>
            <a:spcBef>
              <a:spcPct val="0"/>
            </a:spcBef>
            <a:spcAft>
              <a:spcPct val="35000"/>
            </a:spcAft>
          </a:pPr>
          <a:r>
            <a:rPr lang="en-US" sz="1600" kern="1200" dirty="0" smtClean="0"/>
            <a:t>Bridge </a:t>
          </a:r>
        </a:p>
        <a:p>
          <a:pPr lvl="0" algn="ctr" defTabSz="889000">
            <a:lnSpc>
              <a:spcPct val="90000"/>
            </a:lnSpc>
            <a:spcBef>
              <a:spcPct val="0"/>
            </a:spcBef>
            <a:spcAft>
              <a:spcPct val="35000"/>
            </a:spcAft>
          </a:pPr>
          <a:r>
            <a:rPr lang="en-US" sz="1600" kern="1200" dirty="0" smtClean="0"/>
            <a:t>Other Roadway</a:t>
          </a:r>
        </a:p>
        <a:p>
          <a:pPr lvl="0" algn="ctr" defTabSz="889000">
            <a:lnSpc>
              <a:spcPct val="90000"/>
            </a:lnSpc>
            <a:spcBef>
              <a:spcPct val="0"/>
            </a:spcBef>
            <a:spcAft>
              <a:spcPct val="35000"/>
            </a:spcAft>
          </a:pPr>
          <a:r>
            <a:rPr lang="en-US" sz="1600" kern="1200" dirty="0" smtClean="0"/>
            <a:t>Facilities</a:t>
          </a:r>
          <a:endParaRPr lang="en-US" sz="1600" kern="1200" dirty="0"/>
        </a:p>
      </dsp:txBody>
      <dsp:txXfrm>
        <a:off x="2305854" y="-430074"/>
        <a:ext cx="3057656" cy="1903099"/>
      </dsp:txXfrm>
    </dsp:sp>
    <dsp:sp modelId="{882D6C7E-9F69-41C3-9C84-A4B7EB241AA2}">
      <dsp:nvSpPr>
        <dsp:cNvPr id="0" name=""/>
        <dsp:cNvSpPr/>
      </dsp:nvSpPr>
      <dsp:spPr>
        <a:xfrm rot="3320875">
          <a:off x="4302770" y="1897537"/>
          <a:ext cx="1240947" cy="397664"/>
        </a:xfrm>
        <a:prstGeom prst="leftRightArrow">
          <a:avLst>
            <a:gd name="adj1" fmla="val 60000"/>
            <a:gd name="adj2" fmla="val 50000"/>
          </a:avLst>
        </a:prstGeom>
        <a:solidFill>
          <a:srgbClr val="0066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3320875">
        <a:off x="4302770" y="1897537"/>
        <a:ext cx="1240947" cy="397664"/>
      </dsp:txXfrm>
    </dsp:sp>
    <dsp:sp modelId="{967BEEA4-2DF1-4CB8-9CD4-59D99D66D924}">
      <dsp:nvSpPr>
        <dsp:cNvPr id="0" name=""/>
        <dsp:cNvSpPr/>
      </dsp:nvSpPr>
      <dsp:spPr>
        <a:xfrm>
          <a:off x="4518234" y="2719715"/>
          <a:ext cx="3086038" cy="2046178"/>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System Performance</a:t>
          </a:r>
        </a:p>
        <a:p>
          <a:pPr lvl="0" algn="ctr" defTabSz="889000">
            <a:lnSpc>
              <a:spcPct val="90000"/>
            </a:lnSpc>
            <a:spcBef>
              <a:spcPct val="0"/>
            </a:spcBef>
            <a:spcAft>
              <a:spcPct val="35000"/>
            </a:spcAft>
          </a:pPr>
          <a:r>
            <a:rPr lang="en-US" sz="1400" kern="1200" dirty="0" smtClean="0"/>
            <a:t>Reliability</a:t>
          </a:r>
        </a:p>
        <a:p>
          <a:pPr lvl="0" algn="ctr" defTabSz="889000">
            <a:lnSpc>
              <a:spcPct val="90000"/>
            </a:lnSpc>
            <a:spcBef>
              <a:spcPct val="0"/>
            </a:spcBef>
            <a:spcAft>
              <a:spcPct val="35000"/>
            </a:spcAft>
          </a:pPr>
          <a:r>
            <a:rPr lang="en-US" sz="1400" kern="1200" dirty="0" smtClean="0"/>
            <a:t>Congestion Reduction</a:t>
          </a:r>
        </a:p>
        <a:p>
          <a:pPr lvl="0" algn="ctr" defTabSz="889000">
            <a:lnSpc>
              <a:spcPct val="90000"/>
            </a:lnSpc>
            <a:spcBef>
              <a:spcPct val="0"/>
            </a:spcBef>
            <a:spcAft>
              <a:spcPct val="35000"/>
            </a:spcAft>
          </a:pPr>
          <a:r>
            <a:rPr lang="en-US" sz="1400" kern="1200" dirty="0" smtClean="0"/>
            <a:t>Asset Condition</a:t>
          </a:r>
        </a:p>
        <a:p>
          <a:pPr lvl="0" algn="ctr" defTabSz="889000">
            <a:lnSpc>
              <a:spcPct val="90000"/>
            </a:lnSpc>
            <a:spcBef>
              <a:spcPct val="0"/>
            </a:spcBef>
            <a:spcAft>
              <a:spcPct val="35000"/>
            </a:spcAft>
          </a:pPr>
          <a:r>
            <a:rPr lang="en-US" sz="1400" kern="1200" dirty="0" smtClean="0"/>
            <a:t>Safety</a:t>
          </a:r>
        </a:p>
        <a:p>
          <a:pPr lvl="0" algn="ctr" defTabSz="889000">
            <a:lnSpc>
              <a:spcPct val="90000"/>
            </a:lnSpc>
            <a:spcBef>
              <a:spcPct val="0"/>
            </a:spcBef>
            <a:spcAft>
              <a:spcPct val="35000"/>
            </a:spcAft>
          </a:pPr>
          <a:r>
            <a:rPr lang="en-US" sz="1400" kern="1200" dirty="0" smtClean="0"/>
            <a:t>Air Quality</a:t>
          </a:r>
          <a:endParaRPr lang="en-US" sz="1400" kern="1200" dirty="0"/>
        </a:p>
      </dsp:txBody>
      <dsp:txXfrm>
        <a:off x="4518234" y="2719715"/>
        <a:ext cx="3086038" cy="2046178"/>
      </dsp:txXfrm>
    </dsp:sp>
    <dsp:sp modelId="{49D9348C-FD42-4FE8-BAF4-9ECC414D6DB8}">
      <dsp:nvSpPr>
        <dsp:cNvPr id="0" name=""/>
        <dsp:cNvSpPr/>
      </dsp:nvSpPr>
      <dsp:spPr>
        <a:xfrm rot="10777716">
          <a:off x="3273300" y="3558194"/>
          <a:ext cx="1187855" cy="397664"/>
        </a:xfrm>
        <a:prstGeom prst="lef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777716">
        <a:off x="3273300" y="3558194"/>
        <a:ext cx="1187855" cy="397664"/>
      </dsp:txXfrm>
    </dsp:sp>
    <dsp:sp modelId="{BAF78501-59C3-4A54-AD83-A06B76F121F2}">
      <dsp:nvSpPr>
        <dsp:cNvPr id="0" name=""/>
        <dsp:cNvSpPr/>
      </dsp:nvSpPr>
      <dsp:spPr>
        <a:xfrm>
          <a:off x="0" y="2724148"/>
          <a:ext cx="3216222" cy="2095046"/>
        </a:xfrm>
        <a:prstGeom prst="roundRect">
          <a:avLst>
            <a:gd name="adj" fmla="val 10000"/>
          </a:avLst>
        </a:prstGeom>
        <a:solidFill>
          <a:srgbClr val="580058"/>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Resources</a:t>
          </a:r>
        </a:p>
        <a:p>
          <a:pPr lvl="0" algn="ctr" defTabSz="889000">
            <a:lnSpc>
              <a:spcPct val="90000"/>
            </a:lnSpc>
            <a:spcBef>
              <a:spcPct val="0"/>
            </a:spcBef>
            <a:spcAft>
              <a:spcPct val="35000"/>
            </a:spcAft>
          </a:pPr>
          <a:r>
            <a:rPr lang="en-US" sz="1500" kern="1200" dirty="0" smtClean="0"/>
            <a:t>People</a:t>
          </a:r>
        </a:p>
        <a:p>
          <a:pPr lvl="0" algn="ctr" defTabSz="889000">
            <a:lnSpc>
              <a:spcPct val="90000"/>
            </a:lnSpc>
            <a:spcBef>
              <a:spcPct val="0"/>
            </a:spcBef>
            <a:spcAft>
              <a:spcPct val="35000"/>
            </a:spcAft>
          </a:pPr>
          <a:r>
            <a:rPr lang="en-US" sz="1500" kern="1200" dirty="0" smtClean="0"/>
            <a:t>Funds</a:t>
          </a:r>
        </a:p>
        <a:p>
          <a:pPr lvl="0" algn="ctr" defTabSz="889000">
            <a:lnSpc>
              <a:spcPct val="90000"/>
            </a:lnSpc>
            <a:spcBef>
              <a:spcPct val="0"/>
            </a:spcBef>
            <a:spcAft>
              <a:spcPct val="35000"/>
            </a:spcAft>
          </a:pPr>
          <a:r>
            <a:rPr lang="en-US" sz="1500" kern="1200" dirty="0" smtClean="0"/>
            <a:t>Equipment</a:t>
          </a:r>
        </a:p>
        <a:p>
          <a:pPr lvl="0" algn="ctr" defTabSz="889000">
            <a:lnSpc>
              <a:spcPct val="90000"/>
            </a:lnSpc>
            <a:spcBef>
              <a:spcPct val="0"/>
            </a:spcBef>
            <a:spcAft>
              <a:spcPct val="35000"/>
            </a:spcAft>
          </a:pPr>
          <a:r>
            <a:rPr lang="en-US" sz="1500" kern="1200" dirty="0" smtClean="0"/>
            <a:t>Supporting Facilities</a:t>
          </a:r>
          <a:endParaRPr lang="en-US" sz="1500" kern="1200" dirty="0"/>
        </a:p>
      </dsp:txBody>
      <dsp:txXfrm>
        <a:off x="0" y="2724148"/>
        <a:ext cx="3216222" cy="2095046"/>
      </dsp:txXfrm>
    </dsp:sp>
    <dsp:sp modelId="{409C6945-8A96-488F-B46E-E41206FEDBF7}">
      <dsp:nvSpPr>
        <dsp:cNvPr id="0" name=""/>
        <dsp:cNvSpPr/>
      </dsp:nvSpPr>
      <dsp:spPr>
        <a:xfrm rot="18264803">
          <a:off x="2115219" y="1899753"/>
          <a:ext cx="1278102" cy="397664"/>
        </a:xfrm>
        <a:prstGeom prst="leftRightArrow">
          <a:avLst>
            <a:gd name="adj1" fmla="val 60000"/>
            <a:gd name="adj2" fmla="val 50000"/>
          </a:avLst>
        </a:prstGeom>
        <a:solidFill>
          <a:srgbClr val="58005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8264803">
        <a:off x="2115219" y="1899753"/>
        <a:ext cx="1278102" cy="39766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513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5138"/>
          </a:xfrm>
          <a:prstGeom prst="rect">
            <a:avLst/>
          </a:prstGeom>
        </p:spPr>
        <p:txBody>
          <a:bodyPr vert="horz" lIns="91428" tIns="45714" rIns="91428" bIns="45714" rtlCol="0"/>
          <a:lstStyle>
            <a:lvl1pPr algn="r">
              <a:defRPr sz="1200"/>
            </a:lvl1pPr>
          </a:lstStyle>
          <a:p>
            <a:fld id="{D3993A7A-A428-4A58-BE27-C6386EFB8172}" type="datetimeFigureOut">
              <a:rPr lang="en-US" smtClean="0"/>
              <a:pPr/>
              <a:t>1/7/2014</a:t>
            </a:fld>
            <a:endParaRPr lang="en-US"/>
          </a:p>
        </p:txBody>
      </p:sp>
      <p:sp>
        <p:nvSpPr>
          <p:cNvPr id="4" name="Footer Placeholder 3"/>
          <p:cNvSpPr>
            <a:spLocks noGrp="1"/>
          </p:cNvSpPr>
          <p:nvPr>
            <p:ph type="ftr" sz="quarter" idx="2"/>
          </p:nvPr>
        </p:nvSpPr>
        <p:spPr>
          <a:xfrm>
            <a:off x="2" y="8829677"/>
            <a:ext cx="3038475" cy="465138"/>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7"/>
            <a:ext cx="3038475" cy="465138"/>
          </a:xfrm>
          <a:prstGeom prst="rect">
            <a:avLst/>
          </a:prstGeom>
        </p:spPr>
        <p:txBody>
          <a:bodyPr vert="horz" lIns="91428" tIns="45714" rIns="91428" bIns="45714" rtlCol="0" anchor="b"/>
          <a:lstStyle>
            <a:lvl1pPr algn="r">
              <a:defRPr sz="1200"/>
            </a:lvl1pPr>
          </a:lstStyle>
          <a:p>
            <a:fld id="{81B8D704-387C-4325-9F87-FF6A999EDC8F}" type="slidenum">
              <a:rPr lang="en-US" smtClean="0"/>
              <a:pPr/>
              <a:t>‹#›</a:t>
            </a:fld>
            <a:endParaRPr lang="en-US"/>
          </a:p>
        </p:txBody>
      </p:sp>
    </p:spTree>
    <p:extLst>
      <p:ext uri="{BB962C8B-B14F-4D97-AF65-F5344CB8AC3E}">
        <p14:creationId xmlns:p14="http://schemas.microsoft.com/office/powerpoint/2010/main" xmlns="" val="3502879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62" tIns="46580" rIns="93162" bIns="46580"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3162" tIns="46580" rIns="93162" bIns="46580" rtlCol="0"/>
          <a:lstStyle>
            <a:lvl1pPr algn="r">
              <a:defRPr sz="1200"/>
            </a:lvl1pPr>
          </a:lstStyle>
          <a:p>
            <a:fld id="{AEE71C5A-C2B5-D14A-857F-9417214DA5FE}" type="datetimeFigureOut">
              <a:rPr lang="en-US" smtClean="0"/>
              <a:pPr/>
              <a:t>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0" rIns="93162" bIns="4658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2" tIns="46580" rIns="93162"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62" tIns="46580" rIns="93162"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62" tIns="46580" rIns="93162" bIns="46580" rtlCol="0" anchor="b"/>
          <a:lstStyle>
            <a:lvl1pPr algn="r">
              <a:defRPr sz="1200"/>
            </a:lvl1pPr>
          </a:lstStyle>
          <a:p>
            <a:fld id="{92B66796-D923-D543-B945-1C8D5799831D}" type="slidenum">
              <a:rPr lang="en-US" smtClean="0"/>
              <a:pPr/>
              <a:t>‹#›</a:t>
            </a:fld>
            <a:endParaRPr lang="en-US"/>
          </a:p>
        </p:txBody>
      </p:sp>
    </p:spTree>
    <p:extLst>
      <p:ext uri="{BB962C8B-B14F-4D97-AF65-F5344CB8AC3E}">
        <p14:creationId xmlns:p14="http://schemas.microsoft.com/office/powerpoint/2010/main" xmlns="" val="3473988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D5AC55A-EAF0-174E-9309-ABCC7384F681}" type="slidenum">
              <a:rPr lang="en-US">
                <a:latin typeface="Arial" pitchFamily="-65" charset="0"/>
                <a:ea typeface="ＭＳ Ｐゴシック" pitchFamily="-65" charset="-128"/>
                <a:cs typeface="ＭＳ Ｐゴシック" pitchFamily="-65" charset="-128"/>
              </a:rPr>
              <a:pPr/>
              <a:t>2</a:t>
            </a:fld>
            <a:endParaRPr lang="en-US" dirty="0">
              <a:latin typeface="Arial" pitchFamily="-65" charset="0"/>
              <a:ea typeface="ＭＳ Ｐゴシック" pitchFamily="-65" charset="-128"/>
              <a:cs typeface="ＭＳ Ｐゴシック" pitchFamily="-65"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36736" y="4416108"/>
            <a:ext cx="5136931" cy="4182426"/>
          </a:xfrm>
          <a:noFill/>
          <a:ln/>
        </p:spPr>
        <p:txBody>
          <a:bodyPr/>
          <a:lstStyle/>
          <a:p>
            <a:r>
              <a:rPr lang="en-US" dirty="0" smtClean="0">
                <a:latin typeface="Arial" pitchFamily="-65" charset="0"/>
                <a:ea typeface="ＭＳ Ｐゴシック" pitchFamily="-65" charset="-128"/>
                <a:cs typeface="ＭＳ Ｐゴシック" pitchFamily="-65" charset="-128"/>
              </a:rPr>
              <a:t>Changing World</a:t>
            </a:r>
          </a:p>
          <a:p>
            <a:endParaRPr lang="en-US" dirty="0" smtClean="0">
              <a:latin typeface="Arial" pitchFamily="-65" charset="0"/>
              <a:ea typeface="ＭＳ Ｐゴシック" pitchFamily="-65" charset="-128"/>
              <a:cs typeface="ＭＳ Ｐゴシック" pitchFamily="-65" charset="-128"/>
            </a:endParaRPr>
          </a:p>
          <a:p>
            <a:r>
              <a:rPr lang="en-US" dirty="0" smtClean="0">
                <a:latin typeface="Arial" pitchFamily="-65" charset="0"/>
                <a:ea typeface="ＭＳ Ｐゴシック" pitchFamily="-65" charset="-128"/>
                <a:cs typeface="ＭＳ Ｐゴシック" pitchFamily="-65" charset="-128"/>
              </a:rPr>
              <a:t>Timeliness</a:t>
            </a:r>
            <a:endParaRPr lang="en-US" dirty="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9588" indent="-509588">
              <a:spcBef>
                <a:spcPct val="20000"/>
              </a:spcBef>
              <a:buFont typeface="Arial" pitchFamily="34" charset="0"/>
              <a:buChar char="•"/>
              <a:defRPr/>
            </a:pPr>
            <a:r>
              <a:rPr lang="en-US" sz="1200" dirty="0" smtClean="0">
                <a:solidFill>
                  <a:schemeClr val="bg1">
                    <a:lumMod val="50000"/>
                  </a:schemeClr>
                </a:solidFill>
              </a:rPr>
              <a:t>Establish a performance-based management mindset and approach</a:t>
            </a:r>
          </a:p>
          <a:p>
            <a:pPr marL="509588" indent="-509588">
              <a:spcBef>
                <a:spcPct val="20000"/>
              </a:spcBef>
              <a:buFont typeface="Arial" pitchFamily="34" charset="0"/>
              <a:buChar char="•"/>
              <a:defRPr/>
            </a:pPr>
            <a:r>
              <a:rPr lang="en-US" sz="1200" dirty="0" smtClean="0">
                <a:solidFill>
                  <a:schemeClr val="bg1">
                    <a:lumMod val="50000"/>
                  </a:schemeClr>
                </a:solidFill>
              </a:rPr>
              <a:t>Address asset management needs for managing infrastructure </a:t>
            </a:r>
          </a:p>
          <a:p>
            <a:pPr marL="509588" indent="-509588">
              <a:spcBef>
                <a:spcPct val="20000"/>
              </a:spcBef>
              <a:buFont typeface="Arial" pitchFamily="34" charset="0"/>
              <a:buChar char="•"/>
              <a:defRPr/>
            </a:pPr>
            <a:r>
              <a:rPr lang="en-US" sz="1200" dirty="0" smtClean="0">
                <a:solidFill>
                  <a:schemeClr val="bg1">
                    <a:lumMod val="50000"/>
                  </a:schemeClr>
                </a:solidFill>
              </a:rPr>
              <a:t>Allocate resources efficiently through a risk-based process</a:t>
            </a:r>
          </a:p>
          <a:p>
            <a:pPr marL="509588" indent="-509588">
              <a:spcBef>
                <a:spcPct val="20000"/>
              </a:spcBef>
              <a:buFont typeface="Arial" pitchFamily="34" charset="0"/>
              <a:buChar char="•"/>
              <a:defRPr/>
            </a:pPr>
            <a:r>
              <a:rPr lang="en-US" sz="1200" dirty="0" smtClean="0">
                <a:solidFill>
                  <a:schemeClr val="bg1">
                    <a:lumMod val="50000"/>
                  </a:schemeClr>
                </a:solidFill>
              </a:rPr>
              <a:t>Increase annual programming efficiency by establishing 10-Yr Program - Development (years 6-10) and Delivery (years 1-5)</a:t>
            </a:r>
          </a:p>
          <a:p>
            <a:pPr marL="509588" indent="-509588">
              <a:spcBef>
                <a:spcPct val="20000"/>
              </a:spcBef>
              <a:buFont typeface="Arial" pitchFamily="34" charset="0"/>
              <a:buChar char="•"/>
              <a:defRPr/>
            </a:pPr>
            <a:r>
              <a:rPr lang="en-US" sz="1200" dirty="0" smtClean="0">
                <a:solidFill>
                  <a:schemeClr val="bg1">
                    <a:lumMod val="50000"/>
                  </a:schemeClr>
                </a:solidFill>
              </a:rPr>
              <a:t>Comply with MAP-21 requirements</a:t>
            </a:r>
          </a:p>
          <a:p>
            <a:pPr marL="509588" indent="-509588">
              <a:spcBef>
                <a:spcPct val="20000"/>
              </a:spcBef>
              <a:buFont typeface="Arial" pitchFamily="34" charset="0"/>
              <a:buChar char="•"/>
              <a:defRPr/>
            </a:pPr>
            <a:r>
              <a:rPr lang="en-US" sz="1200" dirty="0" smtClean="0">
                <a:solidFill>
                  <a:schemeClr val="bg1">
                    <a:lumMod val="50000"/>
                  </a:schemeClr>
                </a:solidFill>
              </a:rPr>
              <a:t>Continually adapt to changing requirements and needs </a:t>
            </a:r>
          </a:p>
          <a:p>
            <a:pPr marL="509588" indent="-509588">
              <a:spcBef>
                <a:spcPct val="20000"/>
              </a:spcBef>
              <a:buFont typeface="Arial" pitchFamily="34" charset="0"/>
              <a:buChar char="•"/>
              <a:defRPr/>
            </a:pPr>
            <a:r>
              <a:rPr lang="en-US" sz="1200" dirty="0" smtClean="0">
                <a:solidFill>
                  <a:schemeClr val="bg1">
                    <a:lumMod val="50000"/>
                  </a:schemeClr>
                </a:solidFill>
              </a:rPr>
              <a:t>Consider a range of funding sources and opportunities</a:t>
            </a:r>
          </a:p>
          <a:p>
            <a:endParaRPr lang="en-US" dirty="0"/>
          </a:p>
        </p:txBody>
      </p:sp>
      <p:sp>
        <p:nvSpPr>
          <p:cNvPr id="4" name="Slide Number Placeholder 3"/>
          <p:cNvSpPr>
            <a:spLocks noGrp="1"/>
          </p:cNvSpPr>
          <p:nvPr>
            <p:ph type="sldNum" sz="quarter" idx="10"/>
          </p:nvPr>
        </p:nvSpPr>
        <p:spPr/>
        <p:txBody>
          <a:bodyPr/>
          <a:lstStyle/>
          <a:p>
            <a:fld id="{92B66796-D923-D543-B945-1C8D5799831D}" type="slidenum">
              <a:rPr lang="en-US" smtClean="0"/>
              <a:pPr/>
              <a:t>3</a:t>
            </a:fld>
            <a:endParaRPr lang="en-US" dirty="0"/>
          </a:p>
        </p:txBody>
      </p:sp>
    </p:spTree>
    <p:extLst>
      <p:ext uri="{BB962C8B-B14F-4D97-AF65-F5344CB8AC3E}">
        <p14:creationId xmlns:p14="http://schemas.microsoft.com/office/powerpoint/2010/main" xmlns="" val="411445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9588" lvl="0" indent="-509588">
              <a:spcBef>
                <a:spcPct val="20000"/>
              </a:spcBef>
              <a:buFont typeface="Arial" pitchFamily="34" charset="0"/>
              <a:buChar char="•"/>
              <a:defRPr/>
            </a:pPr>
            <a:r>
              <a:rPr lang="en-US" sz="1400" dirty="0" smtClean="0">
                <a:solidFill>
                  <a:schemeClr val="tx1">
                    <a:tint val="75000"/>
                  </a:schemeClr>
                </a:solidFill>
              </a:rPr>
              <a:t>Focus on importance of peer interaction—relevant to AASHTO audience</a:t>
            </a:r>
          </a:p>
          <a:p>
            <a:pPr marL="509588" lvl="0" indent="-509588">
              <a:spcBef>
                <a:spcPct val="20000"/>
              </a:spcBef>
              <a:buFont typeface="Arial" pitchFamily="34" charset="0"/>
              <a:buChar char="•"/>
              <a:defRPr/>
            </a:pPr>
            <a:r>
              <a:rPr lang="en-US" sz="1400" dirty="0" smtClean="0">
                <a:solidFill>
                  <a:schemeClr val="tx1">
                    <a:tint val="75000"/>
                  </a:schemeClr>
                </a:solidFill>
              </a:rPr>
              <a:t>Involving peer states</a:t>
            </a:r>
          </a:p>
          <a:p>
            <a:pPr marL="1030288" indent="-336550">
              <a:spcBef>
                <a:spcPct val="20000"/>
              </a:spcBef>
              <a:buFont typeface="Calibri" pitchFamily="34" charset="0"/>
              <a:buChar char="-"/>
              <a:defRPr/>
            </a:pPr>
            <a:r>
              <a:rPr lang="en-US" sz="1200" dirty="0" smtClean="0">
                <a:solidFill>
                  <a:srgbClr val="006666"/>
                </a:solidFill>
              </a:rPr>
              <a:t>Self assessment</a:t>
            </a:r>
          </a:p>
          <a:p>
            <a:pPr marL="1030288" indent="-336550">
              <a:spcBef>
                <a:spcPct val="20000"/>
              </a:spcBef>
              <a:buFont typeface="Calibri" pitchFamily="34" charset="0"/>
              <a:buChar char="-"/>
              <a:defRPr/>
            </a:pPr>
            <a:r>
              <a:rPr lang="en-US" sz="1200" dirty="0" smtClean="0">
                <a:solidFill>
                  <a:srgbClr val="006666"/>
                </a:solidFill>
              </a:rPr>
              <a:t>Learn from others</a:t>
            </a:r>
          </a:p>
          <a:p>
            <a:pPr marL="509588" indent="-509588">
              <a:spcBef>
                <a:spcPct val="20000"/>
              </a:spcBef>
              <a:buFont typeface="Arial" pitchFamily="34" charset="0"/>
              <a:buChar char="•"/>
              <a:defRPr/>
            </a:pPr>
            <a:r>
              <a:rPr lang="en-US" sz="1400" dirty="0" smtClean="0">
                <a:solidFill>
                  <a:schemeClr val="tx1">
                    <a:tint val="75000"/>
                  </a:schemeClr>
                </a:solidFill>
              </a:rPr>
              <a:t>Choosing ADOT’s peers</a:t>
            </a:r>
          </a:p>
          <a:p>
            <a:pPr marL="1030288" lvl="0" indent="-336550">
              <a:spcBef>
                <a:spcPct val="20000"/>
              </a:spcBef>
              <a:buFont typeface="Calibri" pitchFamily="34" charset="0"/>
              <a:buChar char="-"/>
              <a:defRPr/>
            </a:pPr>
            <a:r>
              <a:rPr lang="en-US" sz="1200" dirty="0" smtClean="0">
                <a:solidFill>
                  <a:srgbClr val="006666"/>
                </a:solidFill>
              </a:rPr>
              <a:t>Program size</a:t>
            </a:r>
          </a:p>
          <a:p>
            <a:pPr marL="1030288" lvl="0" indent="-336550">
              <a:spcBef>
                <a:spcPct val="20000"/>
              </a:spcBef>
              <a:buFont typeface="Calibri" pitchFamily="34" charset="0"/>
              <a:buChar char="-"/>
              <a:defRPr/>
            </a:pPr>
            <a:r>
              <a:rPr lang="en-US" sz="1200" dirty="0" smtClean="0">
                <a:solidFill>
                  <a:srgbClr val="006666"/>
                </a:solidFill>
              </a:rPr>
              <a:t>Economic base; Phoenix &amp; Tucson population centers</a:t>
            </a:r>
          </a:p>
          <a:p>
            <a:pPr marL="1030288" lvl="0" indent="-336550">
              <a:spcBef>
                <a:spcPct val="20000"/>
              </a:spcBef>
              <a:buFont typeface="Calibri" pitchFamily="34" charset="0"/>
              <a:buChar char="-"/>
              <a:defRPr/>
            </a:pPr>
            <a:r>
              <a:rPr lang="en-US" sz="1200" dirty="0" smtClean="0">
                <a:solidFill>
                  <a:srgbClr val="006666"/>
                </a:solidFill>
              </a:rPr>
              <a:t>Statutory / legislative structure</a:t>
            </a:r>
            <a:endParaRPr lang="en-US" sz="1200" dirty="0" smtClean="0">
              <a:solidFill>
                <a:schemeClr val="tx1">
                  <a:tint val="75000"/>
                </a:schemeClr>
              </a:solidFill>
            </a:endParaRPr>
          </a:p>
          <a:p>
            <a:pPr marL="509588" lvl="0" indent="-509588">
              <a:spcBef>
                <a:spcPct val="20000"/>
              </a:spcBef>
              <a:buFont typeface="Arial" pitchFamily="34" charset="0"/>
              <a:buChar char="•"/>
              <a:defRPr/>
            </a:pPr>
            <a:r>
              <a:rPr lang="en-US" sz="1400" dirty="0" smtClean="0">
                <a:solidFill>
                  <a:schemeClr val="tx1">
                    <a:tint val="75000"/>
                  </a:schemeClr>
                </a:solidFill>
              </a:rPr>
              <a:t>Peer state participation</a:t>
            </a:r>
          </a:p>
          <a:p>
            <a:pPr marL="1030288" lvl="0" indent="-336550">
              <a:spcBef>
                <a:spcPct val="20000"/>
              </a:spcBef>
              <a:buFont typeface="Calibri" pitchFamily="34" charset="0"/>
              <a:buChar char="-"/>
              <a:defRPr/>
            </a:pPr>
            <a:r>
              <a:rPr lang="en-US" sz="1200" dirty="0" smtClean="0">
                <a:solidFill>
                  <a:srgbClr val="006666"/>
                </a:solidFill>
              </a:rPr>
              <a:t>All day workshop;  presentations, panels, work sessions</a:t>
            </a:r>
          </a:p>
          <a:p>
            <a:pPr marL="1030288" lvl="0" indent="-336550">
              <a:spcBef>
                <a:spcPct val="20000"/>
              </a:spcBef>
              <a:buFont typeface="Calibri" pitchFamily="34" charset="0"/>
              <a:buChar char="-"/>
              <a:defRPr/>
            </a:pPr>
            <a:r>
              <a:rPr lang="en-US" sz="1200" dirty="0" smtClean="0">
                <a:solidFill>
                  <a:srgbClr val="006666"/>
                </a:solidFill>
              </a:rPr>
              <a:t>Process critiques thru web meetings</a:t>
            </a:r>
          </a:p>
          <a:p>
            <a:pPr marL="1030288" lvl="0" indent="-336550">
              <a:spcBef>
                <a:spcPct val="20000"/>
              </a:spcBef>
              <a:buFont typeface="Calibri" pitchFamily="34" charset="0"/>
              <a:buChar char="-"/>
              <a:defRPr/>
            </a:pPr>
            <a:r>
              <a:rPr lang="en-US" sz="1200" dirty="0" smtClean="0">
                <a:solidFill>
                  <a:srgbClr val="006666"/>
                </a:solidFill>
              </a:rPr>
              <a:t>Support as needed</a:t>
            </a:r>
            <a:endParaRPr lang="en-US" sz="1200" dirty="0" smtClean="0">
              <a:solidFill>
                <a:schemeClr val="tx1">
                  <a:tint val="75000"/>
                </a:schemeClr>
              </a:solidFill>
            </a:endParaRPr>
          </a:p>
          <a:p>
            <a:endParaRPr lang="en-US" dirty="0"/>
          </a:p>
        </p:txBody>
      </p:sp>
      <p:sp>
        <p:nvSpPr>
          <p:cNvPr id="4" name="Slide Number Placeholder 3"/>
          <p:cNvSpPr>
            <a:spLocks noGrp="1"/>
          </p:cNvSpPr>
          <p:nvPr>
            <p:ph type="sldNum" sz="quarter" idx="10"/>
          </p:nvPr>
        </p:nvSpPr>
        <p:spPr/>
        <p:txBody>
          <a:bodyPr/>
          <a:lstStyle/>
          <a:p>
            <a:fld id="{92B66796-D923-D543-B945-1C8D5799831D}" type="slidenum">
              <a:rPr lang="en-US" smtClean="0"/>
              <a:pPr/>
              <a:t>5</a:t>
            </a:fld>
            <a:endParaRPr lang="en-US" dirty="0"/>
          </a:p>
        </p:txBody>
      </p:sp>
    </p:spTree>
    <p:extLst>
      <p:ext uri="{BB962C8B-B14F-4D97-AF65-F5344CB8AC3E}">
        <p14:creationId xmlns:p14="http://schemas.microsoft.com/office/powerpoint/2010/main" xmlns="" val="4935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Performance is the foundation</a:t>
            </a:r>
            <a:endParaRPr lang="en-US" dirty="0"/>
          </a:p>
        </p:txBody>
      </p:sp>
      <p:sp>
        <p:nvSpPr>
          <p:cNvPr id="4" name="Slide Number Placeholder 3"/>
          <p:cNvSpPr>
            <a:spLocks noGrp="1"/>
          </p:cNvSpPr>
          <p:nvPr>
            <p:ph type="sldNum" sz="quarter" idx="10"/>
          </p:nvPr>
        </p:nvSpPr>
        <p:spPr/>
        <p:txBody>
          <a:bodyPr/>
          <a:lstStyle/>
          <a:p>
            <a:fld id="{92B66796-D923-D543-B945-1C8D5799831D}" type="slidenum">
              <a:rPr lang="en-US" smtClean="0"/>
              <a:pPr/>
              <a:t>6</a:t>
            </a:fld>
            <a:endParaRPr lang="en-US" dirty="0"/>
          </a:p>
        </p:txBody>
      </p:sp>
    </p:spTree>
    <p:extLst>
      <p:ext uri="{BB962C8B-B14F-4D97-AF65-F5344CB8AC3E}">
        <p14:creationId xmlns:p14="http://schemas.microsoft.com/office/powerpoint/2010/main" xmlns="" val="232634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66">
              <a:defRPr/>
            </a:pPr>
            <a:r>
              <a:rPr lang="en-US" dirty="0" smtClean="0"/>
              <a:t>Balance</a:t>
            </a:r>
          </a:p>
          <a:p>
            <a:pPr defTabSz="457166">
              <a:defRPr/>
            </a:pPr>
            <a:r>
              <a:rPr lang="en-US" dirty="0" smtClean="0"/>
              <a:t>Foundation</a:t>
            </a:r>
          </a:p>
          <a:p>
            <a:endParaRPr lang="en-US" dirty="0"/>
          </a:p>
        </p:txBody>
      </p:sp>
      <p:sp>
        <p:nvSpPr>
          <p:cNvPr id="4" name="Slide Number Placeholder 3"/>
          <p:cNvSpPr>
            <a:spLocks noGrp="1"/>
          </p:cNvSpPr>
          <p:nvPr>
            <p:ph type="sldNum" sz="quarter" idx="10"/>
          </p:nvPr>
        </p:nvSpPr>
        <p:spPr/>
        <p:txBody>
          <a:bodyPr/>
          <a:lstStyle/>
          <a:p>
            <a:fld id="{92B66796-D923-D543-B945-1C8D5799831D}" type="slidenum">
              <a:rPr lang="en-US" smtClean="0"/>
              <a:pPr/>
              <a:t>7</a:t>
            </a:fld>
            <a:endParaRPr lang="en-US" dirty="0"/>
          </a:p>
        </p:txBody>
      </p:sp>
    </p:spTree>
    <p:extLst>
      <p:ext uri="{BB962C8B-B14F-4D97-AF65-F5344CB8AC3E}">
        <p14:creationId xmlns="" xmlns:p14="http://schemas.microsoft.com/office/powerpoint/2010/main" val="2932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a:t>
            </a:r>
            <a:r>
              <a:rPr lang="en-US" baseline="0" dirty="0" smtClean="0"/>
              <a:t> by Caprice 10/9</a:t>
            </a:r>
            <a:endParaRPr lang="en-US" dirty="0"/>
          </a:p>
        </p:txBody>
      </p:sp>
      <p:sp>
        <p:nvSpPr>
          <p:cNvPr id="4" name="Slide Number Placeholder 3"/>
          <p:cNvSpPr>
            <a:spLocks noGrp="1"/>
          </p:cNvSpPr>
          <p:nvPr>
            <p:ph type="sldNum" sz="quarter" idx="10"/>
          </p:nvPr>
        </p:nvSpPr>
        <p:spPr/>
        <p:txBody>
          <a:bodyPr/>
          <a:lstStyle/>
          <a:p>
            <a:fld id="{92B66796-D923-D543-B945-1C8D5799831D}"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Updated by Caprice</a:t>
            </a:r>
            <a:r>
              <a:rPr lang="en-US" baseline="0" dirty="0" smtClean="0"/>
              <a:t> 10/9</a:t>
            </a:r>
            <a:endParaRPr lang="en-US" dirty="0" smtClean="0"/>
          </a:p>
          <a:p>
            <a:endParaRPr lang="en-US" dirty="0"/>
          </a:p>
        </p:txBody>
      </p:sp>
      <p:sp>
        <p:nvSpPr>
          <p:cNvPr id="4" name="Slide Number Placeholder 3"/>
          <p:cNvSpPr>
            <a:spLocks noGrp="1"/>
          </p:cNvSpPr>
          <p:nvPr>
            <p:ph type="sldNum" sz="quarter" idx="10"/>
          </p:nvPr>
        </p:nvSpPr>
        <p:spPr/>
        <p:txBody>
          <a:bodyPr/>
          <a:lstStyle/>
          <a:p>
            <a:fld id="{92B66796-D923-D543-B945-1C8D5799831D}"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recognize that it is not just a system of hard assets and data—it is about people—the people who plan, evaluate, and program the system, and the people who pay for it and use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Focus on top and right-hand axes, not detail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Talk about building consensus and ownership from the ground up (similar to ground-up story of system performance being the foundation in previous slides</a:t>
            </a:r>
            <a:endParaRPr lang="en-US" dirty="0" smtClean="0"/>
          </a:p>
        </p:txBody>
      </p:sp>
      <p:sp>
        <p:nvSpPr>
          <p:cNvPr id="4" name="Slide Number Placeholder 3"/>
          <p:cNvSpPr>
            <a:spLocks noGrp="1"/>
          </p:cNvSpPr>
          <p:nvPr>
            <p:ph type="sldNum" sz="quarter" idx="10"/>
          </p:nvPr>
        </p:nvSpPr>
        <p:spPr/>
        <p:txBody>
          <a:bodyPr/>
          <a:lstStyle/>
          <a:p>
            <a:fld id="{92B66796-D923-D543-B945-1C8D5799831D}" type="slidenum">
              <a:rPr lang="en-US" smtClean="0"/>
              <a:pPr/>
              <a:t>10</a:t>
            </a:fld>
            <a:endParaRPr lang="en-US" dirty="0"/>
          </a:p>
        </p:txBody>
      </p:sp>
    </p:spTree>
    <p:extLst>
      <p:ext uri="{BB962C8B-B14F-4D97-AF65-F5344CB8AC3E}">
        <p14:creationId xmlns:p14="http://schemas.microsoft.com/office/powerpoint/2010/main" xmlns="" val="232634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evaluation criteria provide the connection between project and system performance.  They are consistent with the performance measurements anticipated by MAP-21, thereby connecting project ranking with system performance.  As performance goals and objectives change over time, the evaluation criteria may also need to be adjusted so that they implement the planned for system performance. </a:t>
            </a:r>
          </a:p>
          <a:p>
            <a:r>
              <a:rPr lang="en-US" sz="1200" kern="1200" dirty="0" smtClean="0">
                <a:solidFill>
                  <a:schemeClr val="tx1"/>
                </a:solidFill>
                <a:latin typeface="+mn-lt"/>
                <a:ea typeface="+mn-ea"/>
                <a:cs typeface="+mn-cs"/>
              </a:rPr>
              <a:t>Each category included several considerations in determining what the best set of performance indicators would be to prioritize projects within.   The intent was to decide upon the fewest number of criteria as possible that would yield meaningful results in ranking projects.   The approach focused on minimizing overlapping criteria, which would measure similar outcomes and result in unintentional weighting.  </a:t>
            </a:r>
          </a:p>
          <a:p>
            <a:endParaRPr lang="en-US" dirty="0"/>
          </a:p>
        </p:txBody>
      </p:sp>
      <p:sp>
        <p:nvSpPr>
          <p:cNvPr id="4" name="Slide Number Placeholder 3"/>
          <p:cNvSpPr>
            <a:spLocks noGrp="1"/>
          </p:cNvSpPr>
          <p:nvPr>
            <p:ph type="sldNum" sz="quarter" idx="10"/>
          </p:nvPr>
        </p:nvSpPr>
        <p:spPr/>
        <p:txBody>
          <a:bodyPr/>
          <a:lstStyle/>
          <a:p>
            <a:fld id="{92B66796-D923-D543-B945-1C8D5799831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A237B-9276-4ABF-97DA-E5D248CBBAF0}" type="datetime1">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249836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EB84-5354-4F2E-9A8B-474882D170BC}" type="datetime1">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398372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4CC0B-E9A8-491F-B8AD-A034E15CA2CD}" type="datetime1">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37189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F4B11-BBC8-46C6-9CDC-15946AEA4690}" type="datetime1">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154783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6A350-50CA-4227-8414-4F8E2054A1DC}" type="datetime1">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287233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C6FA76-E4F6-48C8-B749-C1973E2FDF7F}" type="datetime1">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310264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76043-6205-4105-B1A9-6C2E275C167D}" type="datetime1">
              <a:rPr lang="en-US" smtClean="0"/>
              <a:pPr/>
              <a:t>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296490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FAC65C-2DF7-43B7-BC8C-5D4BD9C42B46}" type="datetime1">
              <a:rPr lang="en-US" smtClean="0"/>
              <a:pPr/>
              <a:t>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365222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3AE1E-5B10-4AFE-BF10-1BE82024AC01}" type="datetime1">
              <a:rPr lang="en-US" smtClean="0"/>
              <a:pPr/>
              <a:t>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293759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01A80-3095-4609-B09A-82E2DCC79849}" type="datetime1">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322111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7DB8B-0B1F-4EA1-BD15-690D0F5442D1}" type="datetime1">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346361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8601C-D4E1-45A5-8D72-09065C9E433E}" type="datetime1">
              <a:rPr lang="en-US" smtClean="0"/>
              <a:pPr/>
              <a:t>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71EC2-54B2-314F-8254-DD0DABAE2B3F}" type="slidenum">
              <a:rPr lang="en-US" smtClean="0"/>
              <a:pPr/>
              <a:t>‹#›</a:t>
            </a:fld>
            <a:endParaRPr lang="en-US"/>
          </a:p>
        </p:txBody>
      </p:sp>
    </p:spTree>
    <p:extLst>
      <p:ext uri="{BB962C8B-B14F-4D97-AF65-F5344CB8AC3E}">
        <p14:creationId xmlns:p14="http://schemas.microsoft.com/office/powerpoint/2010/main" xmlns="" val="2497648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OT_LongRangePlan_Cover_v2.png"/>
          <p:cNvPicPr>
            <a:picLocks noChangeAspect="1"/>
          </p:cNvPicPr>
          <p:nvPr/>
        </p:nvPicPr>
        <p:blipFill>
          <a:blip r:embed="rId2"/>
          <a:srcRect l="3796" t="6205" b="10447"/>
          <a:stretch>
            <a:fillRect/>
          </a:stretch>
        </p:blipFill>
        <p:spPr>
          <a:xfrm>
            <a:off x="9721" y="3631466"/>
            <a:ext cx="4544337" cy="3042264"/>
          </a:xfrm>
          <a:prstGeom prst="rect">
            <a:avLst/>
          </a:prstGeom>
        </p:spPr>
      </p:pic>
      <p:sp>
        <p:nvSpPr>
          <p:cNvPr id="2" name="Title 1"/>
          <p:cNvSpPr>
            <a:spLocks noGrp="1"/>
          </p:cNvSpPr>
          <p:nvPr>
            <p:ph type="ctrTitle"/>
          </p:nvPr>
        </p:nvSpPr>
        <p:spPr>
          <a:xfrm>
            <a:off x="423513" y="2044704"/>
            <a:ext cx="8407720" cy="1470025"/>
          </a:xfrm>
          <a:noFill/>
        </p:spPr>
        <p:txBody>
          <a:bodyPr>
            <a:normAutofit fontScale="90000"/>
          </a:bodyPr>
          <a:lstStyle/>
          <a:p>
            <a:r>
              <a:rPr lang="en-US" sz="3100" dirty="0" smtClean="0">
                <a:solidFill>
                  <a:schemeClr val="bg1"/>
                </a:solidFill>
              </a:rPr>
              <a:t>AASHTO SCOP</a:t>
            </a:r>
            <a:r>
              <a:rPr lang="en-US" sz="4900" dirty="0" smtClean="0">
                <a:solidFill>
                  <a:schemeClr val="bg1"/>
                </a:solidFill>
              </a:rPr>
              <a:t/>
            </a:r>
            <a:br>
              <a:rPr lang="en-US" sz="4900" dirty="0" smtClean="0">
                <a:solidFill>
                  <a:schemeClr val="bg1"/>
                </a:solidFill>
              </a:rPr>
            </a:br>
            <a:r>
              <a:rPr lang="en-US" sz="3600" dirty="0" smtClean="0">
                <a:solidFill>
                  <a:schemeClr val="bg1"/>
                </a:solidFill>
              </a:rPr>
              <a:t>Linking Planning to Programming</a:t>
            </a:r>
            <a:r>
              <a:rPr lang="en-US" sz="4900" dirty="0" smtClean="0">
                <a:solidFill>
                  <a:schemeClr val="bg1"/>
                </a:solidFill>
              </a:rPr>
              <a:t/>
            </a:r>
            <a:br>
              <a:rPr lang="en-US" sz="4900" dirty="0" smtClean="0">
                <a:solidFill>
                  <a:schemeClr val="bg1"/>
                </a:solidFill>
              </a:rPr>
            </a:br>
            <a:r>
              <a:rPr lang="en-US" sz="6000" dirty="0" smtClean="0">
                <a:solidFill>
                  <a:schemeClr val="bg1"/>
                </a:solidFill>
              </a:rPr>
              <a:t>P2P Link</a:t>
            </a:r>
            <a:endParaRPr lang="en-US" sz="6000" dirty="0">
              <a:solidFill>
                <a:schemeClr val="bg1"/>
              </a:solidFill>
            </a:endParaRPr>
          </a:p>
        </p:txBody>
      </p:sp>
      <p:sp>
        <p:nvSpPr>
          <p:cNvPr id="3" name="Subtitle 2"/>
          <p:cNvSpPr>
            <a:spLocks noGrp="1"/>
          </p:cNvSpPr>
          <p:nvPr>
            <p:ph type="subTitle" idx="1"/>
          </p:nvPr>
        </p:nvSpPr>
        <p:spPr>
          <a:xfrm>
            <a:off x="3178110" y="3884246"/>
            <a:ext cx="5750698" cy="1574596"/>
          </a:xfrm>
        </p:spPr>
        <p:txBody>
          <a:bodyPr>
            <a:normAutofit/>
          </a:bodyPr>
          <a:lstStyle/>
          <a:p>
            <a:pPr algn="r"/>
            <a:r>
              <a:rPr lang="en-US" sz="2800" dirty="0" smtClean="0"/>
              <a:t>Rural Transportation Summit</a:t>
            </a:r>
          </a:p>
          <a:p>
            <a:pPr algn="r"/>
            <a:r>
              <a:rPr lang="en-US" sz="2800" dirty="0" smtClean="0"/>
              <a:t>January 16, 2014</a:t>
            </a:r>
            <a:endParaRPr lang="en-US" sz="2800" dirty="0"/>
          </a:p>
        </p:txBody>
      </p:sp>
      <p:pic>
        <p:nvPicPr>
          <p:cNvPr id="5" name="Picture 4" descr="ADOT LOGO 2010.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55547" y="6051928"/>
            <a:ext cx="1885311" cy="436969"/>
          </a:xfrm>
          <a:prstGeom prst="rect">
            <a:avLst/>
          </a:prstGeom>
        </p:spPr>
      </p:pic>
      <p:sp>
        <p:nvSpPr>
          <p:cNvPr id="6" name="Rectangle 5"/>
          <p:cNvSpPr/>
          <p:nvPr/>
        </p:nvSpPr>
        <p:spPr>
          <a:xfrm>
            <a:off x="0" y="1400761"/>
            <a:ext cx="9144000" cy="201938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23513" y="1362261"/>
            <a:ext cx="8407720" cy="2143593"/>
          </a:xfrm>
          <a:prstGeom prst="rect">
            <a:avLst/>
          </a:prstGeom>
          <a:noFill/>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noProof="0" dirty="0" smtClean="0">
                <a:solidFill>
                  <a:schemeClr val="bg1"/>
                </a:solidFill>
                <a:latin typeface="+mj-lt"/>
                <a:ea typeface="+mj-ea"/>
                <a:cs typeface="+mj-cs"/>
              </a:rPr>
              <a:t>ADOT Vision and Long-Range Plan</a:t>
            </a:r>
            <a:r>
              <a:rPr kumimoji="0" lang="en-US" sz="2800" b="0" i="0" u="none" strike="noStrike" kern="1200" cap="none" spc="0" normalizeH="0" baseline="0" noProof="0" dirty="0" smtClean="0">
                <a:ln>
                  <a:noFill/>
                </a:ln>
                <a:solidFill>
                  <a:schemeClr val="bg1"/>
                </a:solidFill>
                <a:effectLst/>
                <a:uLnTx/>
                <a:uFillTx/>
                <a:latin typeface="+mj-lt"/>
                <a:ea typeface="+mj-ea"/>
                <a:cs typeface="+mj-cs"/>
              </a:rPr>
              <a:t/>
            </a:r>
            <a:br>
              <a:rPr kumimoji="0" lang="en-US" sz="2800" b="0" i="0" u="none" strike="noStrike" kern="1200" cap="none" spc="0" normalizeH="0" baseline="0" noProof="0" dirty="0" smtClean="0">
                <a:ln>
                  <a:noFill/>
                </a:ln>
                <a:solidFill>
                  <a:schemeClr val="bg1"/>
                </a:solidFill>
                <a:effectLst/>
                <a:uLnTx/>
                <a:uFillTx/>
                <a:latin typeface="+mj-lt"/>
                <a:ea typeface="+mj-ea"/>
                <a:cs typeface="+mj-cs"/>
              </a:rPr>
            </a:br>
            <a:r>
              <a:rPr kumimoji="0" lang="en-US" sz="2800" b="0" i="0" u="none" strike="noStrike" kern="1200" cap="none" spc="0" normalizeH="0" baseline="0" noProof="0" dirty="0" smtClean="0">
                <a:ln>
                  <a:noFill/>
                </a:ln>
                <a:solidFill>
                  <a:schemeClr val="bg1"/>
                </a:solidFill>
                <a:effectLst/>
                <a:uLnTx/>
                <a:uFillTx/>
                <a:latin typeface="+mj-lt"/>
                <a:ea typeface="+mj-ea"/>
                <a:cs typeface="+mj-cs"/>
              </a:rPr>
              <a:t>Planning to Programming (P2P) Linkage</a:t>
            </a:r>
            <a:br>
              <a:rPr kumimoji="0" lang="en-US" sz="2800" b="0" i="0" u="none" strike="noStrike" kern="1200" cap="none" spc="0" normalizeH="0" baseline="0" noProof="0" dirty="0" smtClean="0">
                <a:ln>
                  <a:noFill/>
                </a:ln>
                <a:solidFill>
                  <a:schemeClr val="bg1"/>
                </a:solidFill>
                <a:effectLst/>
                <a:uLnTx/>
                <a:uFillTx/>
                <a:latin typeface="+mj-lt"/>
                <a:ea typeface="+mj-ea"/>
                <a:cs typeface="+mj-cs"/>
              </a:rPr>
            </a:br>
            <a:r>
              <a:rPr kumimoji="0" lang="en-US" sz="2800" b="0" i="0" u="none" strike="noStrike" kern="1200" cap="none" spc="0" normalizeH="0" baseline="0" noProof="0" dirty="0" smtClean="0">
                <a:ln>
                  <a:noFill/>
                </a:ln>
                <a:solidFill>
                  <a:schemeClr val="bg1"/>
                </a:solidFill>
                <a:effectLst/>
                <a:uLnTx/>
                <a:uFillTx/>
                <a:latin typeface="+mj-lt"/>
                <a:ea typeface="+mj-ea"/>
                <a:cs typeface="+mj-cs"/>
              </a:rPr>
              <a:t>Prototyping</a:t>
            </a:r>
            <a:r>
              <a:rPr kumimoji="0" lang="en-US" sz="2800" b="0" i="0" u="none" strike="noStrike" kern="1200" cap="none" spc="0" normalizeH="0" noProof="0" dirty="0" smtClean="0">
                <a:ln>
                  <a:noFill/>
                </a:ln>
                <a:solidFill>
                  <a:schemeClr val="bg1"/>
                </a:solidFill>
                <a:effectLst/>
                <a:uLnTx/>
                <a:uFillTx/>
                <a:latin typeface="+mj-lt"/>
                <a:ea typeface="+mj-ea"/>
                <a:cs typeface="+mj-cs"/>
              </a:rPr>
              <a:t> P2P Link</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j-lt"/>
                <a:ea typeface="+mj-ea"/>
                <a:cs typeface="+mj-cs"/>
              </a:rPr>
              <a:t>Implementation</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9" name="Subtitle 2"/>
          <p:cNvSpPr txBox="1">
            <a:spLocks/>
          </p:cNvSpPr>
          <p:nvPr/>
        </p:nvSpPr>
        <p:spPr>
          <a:xfrm>
            <a:off x="0" y="127102"/>
            <a:ext cx="9144000"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800" spc="600" dirty="0" smtClean="0">
                <a:solidFill>
                  <a:schemeClr val="bg1">
                    <a:lumMod val="85000"/>
                  </a:schemeClr>
                </a:solidFill>
                <a:effectLst>
                  <a:outerShdw blurRad="38100" dist="38100" dir="2700000" algn="tl">
                    <a:srgbClr val="000000">
                      <a:alpha val="43137"/>
                    </a:srgbClr>
                  </a:outerShdw>
                </a:effectLst>
              </a:rPr>
              <a:t>ADOT P2P Link</a:t>
            </a:r>
          </a:p>
        </p:txBody>
      </p:sp>
      <p:sp>
        <p:nvSpPr>
          <p:cNvPr id="11" name="Slide Number Placeholder 10"/>
          <p:cNvSpPr>
            <a:spLocks noGrp="1"/>
          </p:cNvSpPr>
          <p:nvPr>
            <p:ph type="sldNum" sz="quarter" idx="12"/>
          </p:nvPr>
        </p:nvSpPr>
        <p:spPr/>
        <p:txBody>
          <a:bodyPr/>
          <a:lstStyle/>
          <a:p>
            <a:fld id="{55571EC2-54B2-314F-8254-DD0DABAE2B3F}" type="slidenum">
              <a:rPr lang="en-US" smtClean="0"/>
              <a:pPr/>
              <a:t>1</a:t>
            </a:fld>
            <a:endParaRPr lang="en-US" dirty="0"/>
          </a:p>
        </p:txBody>
      </p:sp>
    </p:spTree>
    <p:extLst>
      <p:ext uri="{BB962C8B-B14F-4D97-AF65-F5344CB8AC3E}">
        <p14:creationId xmlns:p14="http://schemas.microsoft.com/office/powerpoint/2010/main" xmlns="" val="1876770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29587" y="23591"/>
            <a:ext cx="7869836"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Annual Program Update</a:t>
            </a:r>
          </a:p>
        </p:txBody>
      </p:sp>
      <p:sp>
        <p:nvSpPr>
          <p:cNvPr id="6" name="Slide Number Placeholder 5"/>
          <p:cNvSpPr>
            <a:spLocks noGrp="1"/>
          </p:cNvSpPr>
          <p:nvPr>
            <p:ph type="sldNum" sz="quarter" idx="12"/>
          </p:nvPr>
        </p:nvSpPr>
        <p:spPr/>
        <p:txBody>
          <a:bodyPr/>
          <a:lstStyle/>
          <a:p>
            <a:fld id="{55571EC2-54B2-314F-8254-DD0DABAE2B3F}" type="slidenum">
              <a:rPr lang="en-US" smtClean="0"/>
              <a:pPr/>
              <a:t>10</a:t>
            </a:fld>
            <a:endParaRPr lang="en-US" dirty="0"/>
          </a:p>
        </p:txBody>
      </p:sp>
      <p:pic>
        <p:nvPicPr>
          <p:cNvPr id="2051" name="53cc9c9b-4294-432c-b5bd-85fffe08f629" descr="3B6555E0-D21C-4AC0-B510-5DDBFB880415"/>
          <p:cNvPicPr>
            <a:picLocks noChangeAspect="1" noChangeArrowheads="1"/>
          </p:cNvPicPr>
          <p:nvPr/>
        </p:nvPicPr>
        <p:blipFill>
          <a:blip r:embed="rId3"/>
          <a:srcRect t="7554" r="2128" b="7022"/>
          <a:stretch>
            <a:fillRect/>
          </a:stretch>
        </p:blipFill>
        <p:spPr bwMode="auto">
          <a:xfrm>
            <a:off x="330738" y="901673"/>
            <a:ext cx="8696529" cy="5879611"/>
          </a:xfrm>
          <a:prstGeom prst="rect">
            <a:avLst/>
          </a:prstGeom>
          <a:noFill/>
          <a:ln w="9525">
            <a:noFill/>
            <a:miter lim="800000"/>
            <a:headEnd/>
            <a:tailEnd/>
          </a:ln>
        </p:spPr>
      </p:pic>
    </p:spTree>
    <p:extLst>
      <p:ext uri="{BB962C8B-B14F-4D97-AF65-F5344CB8AC3E}">
        <p14:creationId xmlns:p14="http://schemas.microsoft.com/office/powerpoint/2010/main" xmlns="" val="1012611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94644" y="197047"/>
            <a:ext cx="8547225"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P2P Link Reality Check</a:t>
            </a:r>
          </a:p>
        </p:txBody>
      </p:sp>
      <p:sp>
        <p:nvSpPr>
          <p:cNvPr id="6" name="Subtitle 2"/>
          <p:cNvSpPr txBox="1">
            <a:spLocks/>
          </p:cNvSpPr>
          <p:nvPr/>
        </p:nvSpPr>
        <p:spPr>
          <a:xfrm>
            <a:off x="539015" y="1200553"/>
            <a:ext cx="8268101" cy="3572075"/>
          </a:xfrm>
          <a:prstGeom prst="rect">
            <a:avLst/>
          </a:prstGeom>
        </p:spPr>
        <p:txBody>
          <a:bodyPr vert="horz" lIns="91440" tIns="45720" rIns="91440" bIns="45720" rtlCol="0">
            <a:noAutofit/>
          </a:bodyPr>
          <a:lstStyle/>
          <a:p>
            <a:pPr marL="509588" marR="0" lvl="0" indent="-509588" fontAlgn="auto">
              <a:lnSpc>
                <a:spcPct val="100000"/>
              </a:lnSpc>
              <a:spcBef>
                <a:spcPct val="20000"/>
              </a:spcBef>
              <a:buClrTx/>
              <a:buSzTx/>
              <a:buFont typeface="Arial" pitchFamily="34" charset="0"/>
              <a:buChar char="•"/>
              <a:tabLst/>
              <a:defRPr/>
            </a:pPr>
            <a:r>
              <a:rPr lang="en-US" sz="2800" dirty="0" smtClean="0">
                <a:solidFill>
                  <a:schemeClr val="tx1">
                    <a:tint val="75000"/>
                  </a:schemeClr>
                </a:solidFill>
              </a:rPr>
              <a:t>Ensure approach is technically sound and not onerous to undertake</a:t>
            </a:r>
          </a:p>
          <a:p>
            <a:pPr marL="509588" marR="0" lvl="0" indent="-509588" fontAlgn="auto">
              <a:lnSpc>
                <a:spcPct val="100000"/>
              </a:lnSpc>
              <a:spcBef>
                <a:spcPct val="20000"/>
              </a:spcBef>
              <a:buClrTx/>
              <a:buSzTx/>
              <a:buFont typeface="Arial" pitchFamily="34" charset="0"/>
              <a:buChar char="•"/>
              <a:tabLst/>
              <a:defRPr/>
            </a:pPr>
            <a:r>
              <a:rPr lang="en-US" sz="2800" dirty="0" err="1" smtClean="0">
                <a:solidFill>
                  <a:schemeClr val="tx1">
                    <a:tint val="75000"/>
                  </a:schemeClr>
                </a:solidFill>
              </a:rPr>
              <a:t>Operationalize</a:t>
            </a:r>
            <a:r>
              <a:rPr lang="en-US" sz="2800" dirty="0" smtClean="0">
                <a:solidFill>
                  <a:schemeClr val="tx1">
                    <a:tint val="75000"/>
                  </a:schemeClr>
                </a:solidFill>
              </a:rPr>
              <a:t> the evaluation criteria</a:t>
            </a:r>
          </a:p>
          <a:p>
            <a:pPr marL="509588" indent="-509588">
              <a:spcBef>
                <a:spcPct val="20000"/>
              </a:spcBef>
              <a:buFont typeface="Arial" pitchFamily="34" charset="0"/>
              <a:buChar char="•"/>
              <a:defRPr/>
            </a:pPr>
            <a:r>
              <a:rPr lang="en-US" sz="2800" dirty="0" smtClean="0">
                <a:solidFill>
                  <a:schemeClr val="tx1">
                    <a:tint val="75000"/>
                  </a:schemeClr>
                </a:solidFill>
              </a:rPr>
              <a:t>Involve management and technical staff in developing and using the process</a:t>
            </a:r>
          </a:p>
          <a:p>
            <a:pPr marL="509588" indent="-509588">
              <a:spcBef>
                <a:spcPct val="20000"/>
              </a:spcBef>
              <a:buFont typeface="Arial" pitchFamily="34" charset="0"/>
              <a:buChar char="•"/>
              <a:defRPr/>
            </a:pPr>
            <a:r>
              <a:rPr lang="en-US" sz="2800" dirty="0" smtClean="0">
                <a:solidFill>
                  <a:schemeClr val="tx1">
                    <a:tint val="75000"/>
                  </a:schemeClr>
                </a:solidFill>
              </a:rPr>
              <a:t>Calibrate against the existing construction program</a:t>
            </a:r>
          </a:p>
          <a:p>
            <a:pPr marL="509588" marR="0" lvl="0" indent="-509588" algn="ctr" fontAlgn="auto">
              <a:lnSpc>
                <a:spcPct val="100000"/>
              </a:lnSpc>
              <a:spcBef>
                <a:spcPct val="20000"/>
              </a:spcBef>
              <a:spcAft>
                <a:spcPts val="600"/>
              </a:spcAft>
              <a:buClrTx/>
              <a:buSzTx/>
              <a:tabLst/>
              <a:defRPr/>
            </a:pPr>
            <a:endParaRPr lang="en-US" sz="4000" dirty="0" smtClean="0">
              <a:solidFill>
                <a:schemeClr val="tx1">
                  <a:tint val="75000"/>
                </a:schemeClr>
              </a:solidFill>
            </a:endParaRPr>
          </a:p>
        </p:txBody>
      </p:sp>
      <p:pic>
        <p:nvPicPr>
          <p:cNvPr id="5" name="Picture 2" descr="J:\11529 ADOT-MPD-PlanOncall2011\TASKS\Task 71-12 Linking\5-0 #PROJECT DATA\Phase 4\Graphics\Program Structure 111813-01.png"/>
          <p:cNvPicPr>
            <a:picLocks noChangeAspect="1" noChangeArrowheads="1"/>
          </p:cNvPicPr>
          <p:nvPr/>
        </p:nvPicPr>
        <p:blipFill>
          <a:blip r:embed="rId2"/>
          <a:srcRect t="28434" b="45200"/>
          <a:stretch>
            <a:fillRect/>
          </a:stretch>
        </p:blipFill>
        <p:spPr bwMode="auto">
          <a:xfrm>
            <a:off x="394644" y="4830991"/>
            <a:ext cx="8392706" cy="1637189"/>
          </a:xfrm>
          <a:prstGeom prst="rect">
            <a:avLst/>
          </a:prstGeom>
          <a:noFill/>
        </p:spPr>
      </p:pic>
      <p:sp>
        <p:nvSpPr>
          <p:cNvPr id="7" name="Slide Number Placeholder 6"/>
          <p:cNvSpPr>
            <a:spLocks noGrp="1"/>
          </p:cNvSpPr>
          <p:nvPr>
            <p:ph type="sldNum" sz="quarter" idx="12"/>
          </p:nvPr>
        </p:nvSpPr>
        <p:spPr/>
        <p:txBody>
          <a:bodyPr/>
          <a:lstStyle/>
          <a:p>
            <a:fld id="{55571EC2-54B2-314F-8254-DD0DABAE2B3F}" type="slidenum">
              <a:rPr lang="en-US" smtClean="0"/>
              <a:pPr/>
              <a:t>11</a:t>
            </a:fld>
            <a:endParaRPr lang="en-US"/>
          </a:p>
        </p:txBody>
      </p:sp>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952902" y="188349"/>
            <a:ext cx="7122694"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Evaluation Criteria</a:t>
            </a:r>
          </a:p>
        </p:txBody>
      </p:sp>
      <p:sp>
        <p:nvSpPr>
          <p:cNvPr id="6" name="Subtitle 2"/>
          <p:cNvSpPr txBox="1">
            <a:spLocks/>
          </p:cNvSpPr>
          <p:nvPr/>
        </p:nvSpPr>
        <p:spPr>
          <a:xfrm>
            <a:off x="301558" y="981273"/>
            <a:ext cx="8537641" cy="4952598"/>
          </a:xfrm>
          <a:prstGeom prst="rect">
            <a:avLst/>
          </a:prstGeom>
        </p:spPr>
        <p:txBody>
          <a:bodyPr vert="horz" lIns="91440" tIns="45720" rIns="91440" bIns="45720" rtlCol="0">
            <a:noAutofit/>
          </a:bodyPr>
          <a:lstStyle/>
          <a:p>
            <a:pPr marL="346075" indent="-346075">
              <a:spcAft>
                <a:spcPts val="1600"/>
              </a:spcAft>
              <a:buFont typeface="Arial" pitchFamily="34" charset="0"/>
              <a:buChar char="•"/>
              <a:defRPr/>
            </a:pPr>
            <a:r>
              <a:rPr lang="en-US" sz="2400" dirty="0" smtClean="0">
                <a:solidFill>
                  <a:schemeClr val="tx1">
                    <a:tint val="75000"/>
                  </a:schemeClr>
                </a:solidFill>
              </a:rPr>
              <a:t>Relate planned </a:t>
            </a:r>
            <a:r>
              <a:rPr lang="en-US" sz="2400" dirty="0" smtClean="0">
                <a:solidFill>
                  <a:srgbClr val="006666"/>
                </a:solidFill>
              </a:rPr>
              <a:t>system performance to project ranking</a:t>
            </a:r>
          </a:p>
          <a:p>
            <a:pPr marL="346075" indent="-346075">
              <a:spcAft>
                <a:spcPts val="1600"/>
              </a:spcAft>
              <a:buFont typeface="Arial" pitchFamily="34" charset="0"/>
              <a:buChar char="•"/>
              <a:defRPr/>
            </a:pPr>
            <a:r>
              <a:rPr lang="en-US" sz="2400" dirty="0" smtClean="0">
                <a:solidFill>
                  <a:schemeClr val="tx1">
                    <a:tint val="75000"/>
                  </a:schemeClr>
                </a:solidFill>
              </a:rPr>
              <a:t>Consistent with </a:t>
            </a:r>
            <a:r>
              <a:rPr lang="en-US" sz="2400" dirty="0" smtClean="0">
                <a:solidFill>
                  <a:srgbClr val="006666"/>
                </a:solidFill>
              </a:rPr>
              <a:t>MAP-21</a:t>
            </a:r>
            <a:r>
              <a:rPr lang="en-US" sz="2400" dirty="0" smtClean="0">
                <a:solidFill>
                  <a:schemeClr val="tx1">
                    <a:tint val="75000"/>
                  </a:schemeClr>
                </a:solidFill>
              </a:rPr>
              <a:t> </a:t>
            </a:r>
            <a:r>
              <a:rPr lang="en-US" sz="2400" dirty="0" smtClean="0">
                <a:solidFill>
                  <a:schemeClr val="tx1">
                    <a:tint val="75000"/>
                  </a:schemeClr>
                </a:solidFill>
              </a:rPr>
              <a:t>performance </a:t>
            </a:r>
            <a:r>
              <a:rPr lang="en-US" sz="2400" dirty="0" smtClean="0">
                <a:solidFill>
                  <a:schemeClr val="tx1">
                    <a:tint val="75000"/>
                  </a:schemeClr>
                </a:solidFill>
              </a:rPr>
              <a:t>measurements</a:t>
            </a:r>
            <a:endParaRPr lang="en-US" sz="2400" dirty="0" smtClean="0">
              <a:solidFill>
                <a:srgbClr val="006666"/>
              </a:solidFill>
            </a:endParaRPr>
          </a:p>
          <a:p>
            <a:pPr marL="346075" indent="-346075">
              <a:spcAft>
                <a:spcPts val="1600"/>
              </a:spcAft>
              <a:buFont typeface="Arial" pitchFamily="34" charset="0"/>
              <a:buChar char="•"/>
              <a:defRPr/>
            </a:pPr>
            <a:r>
              <a:rPr lang="en-US" sz="2400" dirty="0" smtClean="0">
                <a:solidFill>
                  <a:schemeClr val="tx1">
                    <a:tint val="75000"/>
                  </a:schemeClr>
                </a:solidFill>
              </a:rPr>
              <a:t>Consider the </a:t>
            </a:r>
            <a:r>
              <a:rPr lang="en-US" sz="2400" dirty="0" smtClean="0">
                <a:solidFill>
                  <a:srgbClr val="006666"/>
                </a:solidFill>
              </a:rPr>
              <a:t>best set of performance indicators </a:t>
            </a:r>
            <a:r>
              <a:rPr lang="en-US" sz="2400" dirty="0" smtClean="0">
                <a:solidFill>
                  <a:schemeClr val="tx1">
                    <a:tint val="75000"/>
                  </a:schemeClr>
                </a:solidFill>
              </a:rPr>
              <a:t>to prioritize projects within each investment category</a:t>
            </a:r>
          </a:p>
          <a:p>
            <a:pPr marL="346075" indent="-346075">
              <a:spcAft>
                <a:spcPts val="1600"/>
              </a:spcAft>
              <a:buFont typeface="Arial" pitchFamily="34" charset="0"/>
              <a:buChar char="•"/>
              <a:defRPr/>
            </a:pPr>
            <a:r>
              <a:rPr lang="en-US" sz="2400" dirty="0" smtClean="0">
                <a:solidFill>
                  <a:schemeClr val="tx1">
                    <a:tint val="75000"/>
                  </a:schemeClr>
                </a:solidFill>
              </a:rPr>
              <a:t>Utilize the </a:t>
            </a:r>
            <a:r>
              <a:rPr lang="en-US" sz="2400" dirty="0" smtClean="0">
                <a:solidFill>
                  <a:srgbClr val="006666"/>
                </a:solidFill>
              </a:rPr>
              <a:t>fewest criteria </a:t>
            </a:r>
            <a:r>
              <a:rPr lang="en-US" sz="2400" dirty="0" smtClean="0">
                <a:solidFill>
                  <a:srgbClr val="006666"/>
                </a:solidFill>
              </a:rPr>
              <a:t/>
            </a:r>
            <a:br>
              <a:rPr lang="en-US" sz="2400" dirty="0" smtClean="0">
                <a:solidFill>
                  <a:srgbClr val="006666"/>
                </a:solidFill>
              </a:rPr>
            </a:br>
            <a:r>
              <a:rPr lang="en-US" sz="2400" dirty="0" smtClean="0">
                <a:solidFill>
                  <a:schemeClr val="tx1">
                    <a:tint val="75000"/>
                  </a:schemeClr>
                </a:solidFill>
              </a:rPr>
              <a:t>to yield </a:t>
            </a:r>
            <a:r>
              <a:rPr lang="en-US" sz="2400" dirty="0" smtClean="0">
                <a:solidFill>
                  <a:schemeClr val="tx1">
                    <a:tint val="75000"/>
                  </a:schemeClr>
                </a:solidFill>
              </a:rPr>
              <a:t>meaningful </a:t>
            </a:r>
            <a:r>
              <a:rPr lang="en-US" sz="2400" dirty="0" smtClean="0">
                <a:solidFill>
                  <a:schemeClr val="tx1">
                    <a:tint val="75000"/>
                  </a:schemeClr>
                </a:solidFill>
              </a:rPr>
              <a:t>results</a:t>
            </a:r>
            <a:br>
              <a:rPr lang="en-US" sz="2400" dirty="0" smtClean="0">
                <a:solidFill>
                  <a:schemeClr val="tx1">
                    <a:tint val="75000"/>
                  </a:schemeClr>
                </a:solidFill>
              </a:rPr>
            </a:br>
            <a:r>
              <a:rPr lang="en-US" sz="2400" dirty="0" smtClean="0">
                <a:solidFill>
                  <a:schemeClr val="tx1">
                    <a:tint val="75000"/>
                  </a:schemeClr>
                </a:solidFill>
              </a:rPr>
              <a:t>in ranking </a:t>
            </a:r>
            <a:r>
              <a:rPr lang="en-US" sz="2400" dirty="0" smtClean="0">
                <a:solidFill>
                  <a:schemeClr val="tx1">
                    <a:tint val="75000"/>
                  </a:schemeClr>
                </a:solidFill>
              </a:rPr>
              <a:t>projects</a:t>
            </a:r>
          </a:p>
          <a:p>
            <a:pPr marL="346075" indent="-346075">
              <a:spcAft>
                <a:spcPts val="1600"/>
              </a:spcAft>
              <a:buFont typeface="Arial" pitchFamily="34" charset="0"/>
              <a:buChar char="•"/>
              <a:defRPr/>
            </a:pPr>
            <a:r>
              <a:rPr lang="en-US" sz="2400" dirty="0" smtClean="0">
                <a:solidFill>
                  <a:srgbClr val="006666"/>
                </a:solidFill>
              </a:rPr>
              <a:t>Minimize overlapping </a:t>
            </a:r>
            <a:r>
              <a:rPr lang="en-US" sz="2400" dirty="0" smtClean="0">
                <a:solidFill>
                  <a:srgbClr val="006666"/>
                </a:solidFill>
              </a:rPr>
              <a:t/>
            </a:r>
            <a:br>
              <a:rPr lang="en-US" sz="2400" dirty="0" smtClean="0">
                <a:solidFill>
                  <a:srgbClr val="006666"/>
                </a:solidFill>
              </a:rPr>
            </a:br>
            <a:r>
              <a:rPr lang="en-US" sz="2400" dirty="0" smtClean="0">
                <a:solidFill>
                  <a:srgbClr val="006666"/>
                </a:solidFill>
              </a:rPr>
              <a:t>criteria</a:t>
            </a:r>
            <a:r>
              <a:rPr lang="en-US" sz="2400" dirty="0" smtClean="0">
                <a:solidFill>
                  <a:srgbClr val="006666"/>
                </a:solidFill>
              </a:rPr>
              <a:t> </a:t>
            </a:r>
            <a:r>
              <a:rPr lang="en-US" sz="2400" dirty="0" smtClean="0">
                <a:solidFill>
                  <a:schemeClr val="tx1">
                    <a:tint val="75000"/>
                  </a:schemeClr>
                </a:solidFill>
              </a:rPr>
              <a:t>that </a:t>
            </a:r>
            <a:r>
              <a:rPr lang="en-US" sz="2400" dirty="0" smtClean="0">
                <a:solidFill>
                  <a:schemeClr val="tx1">
                    <a:tint val="75000"/>
                  </a:schemeClr>
                </a:solidFill>
              </a:rPr>
              <a:t>result in </a:t>
            </a:r>
            <a:r>
              <a:rPr lang="en-US" sz="2400" dirty="0" smtClean="0">
                <a:solidFill>
                  <a:schemeClr val="tx1">
                    <a:tint val="75000"/>
                  </a:schemeClr>
                </a:solidFill>
              </a:rPr>
              <a:t/>
            </a:r>
            <a:br>
              <a:rPr lang="en-US" sz="2400" dirty="0" smtClean="0">
                <a:solidFill>
                  <a:schemeClr val="tx1">
                    <a:tint val="75000"/>
                  </a:schemeClr>
                </a:solidFill>
              </a:rPr>
            </a:br>
            <a:r>
              <a:rPr lang="en-US" sz="2400" dirty="0" smtClean="0">
                <a:solidFill>
                  <a:schemeClr val="tx1">
                    <a:tint val="75000"/>
                  </a:schemeClr>
                </a:solidFill>
              </a:rPr>
              <a:t>unintentional weighting</a:t>
            </a:r>
            <a:endParaRPr lang="en-US" sz="2400" dirty="0" smtClean="0">
              <a:solidFill>
                <a:schemeClr val="tx1">
                  <a:tint val="75000"/>
                </a:schemeClr>
              </a:solidFill>
            </a:endParaRPr>
          </a:p>
          <a:p>
            <a:pPr marL="509588" marR="0" lvl="0" indent="-509588" fontAlgn="auto">
              <a:lnSpc>
                <a:spcPct val="100000"/>
              </a:lnSpc>
              <a:spcBef>
                <a:spcPct val="20000"/>
              </a:spcBef>
              <a:buClrTx/>
              <a:buSzTx/>
              <a:buFont typeface="Arial" pitchFamily="34" charset="0"/>
              <a:buChar char="•"/>
              <a:tabLst/>
              <a:defRPr/>
            </a:pPr>
            <a:endParaRPr lang="en-US" sz="2400" dirty="0" smtClean="0">
              <a:solidFill>
                <a:schemeClr val="tx1">
                  <a:tint val="75000"/>
                </a:schemeClr>
              </a:solidFill>
            </a:endParaRPr>
          </a:p>
          <a:p>
            <a:pPr marL="509588" marR="0" lvl="0" indent="-509588" algn="ctr" fontAlgn="auto">
              <a:lnSpc>
                <a:spcPct val="100000"/>
              </a:lnSpc>
              <a:spcBef>
                <a:spcPct val="20000"/>
              </a:spcBef>
              <a:spcAft>
                <a:spcPts val="600"/>
              </a:spcAft>
              <a:buClrTx/>
              <a:buSzTx/>
              <a:tabLst/>
              <a:defRPr/>
            </a:pPr>
            <a:endParaRPr lang="en-US" sz="2400" dirty="0" smtClean="0">
              <a:solidFill>
                <a:schemeClr val="tx1">
                  <a:tint val="75000"/>
                </a:schemeClr>
              </a:solidFill>
            </a:endParaRPr>
          </a:p>
        </p:txBody>
      </p:sp>
      <p:sp>
        <p:nvSpPr>
          <p:cNvPr id="5" name="Slide Number Placeholder 4"/>
          <p:cNvSpPr>
            <a:spLocks noGrp="1"/>
          </p:cNvSpPr>
          <p:nvPr>
            <p:ph type="sldNum" sz="quarter" idx="12"/>
          </p:nvPr>
        </p:nvSpPr>
        <p:spPr>
          <a:xfrm>
            <a:off x="6669936" y="6181246"/>
            <a:ext cx="2133600" cy="365125"/>
          </a:xfrm>
        </p:spPr>
        <p:txBody>
          <a:bodyPr/>
          <a:lstStyle/>
          <a:p>
            <a:fld id="{55571EC2-54B2-314F-8254-DD0DABAE2B3F}" type="slidenum">
              <a:rPr lang="en-US" smtClean="0"/>
              <a:pPr/>
              <a:t>12</a:t>
            </a:fld>
            <a:endParaRPr lang="en-US" dirty="0"/>
          </a:p>
        </p:txBody>
      </p:sp>
      <p:graphicFrame>
        <p:nvGraphicFramePr>
          <p:cNvPr id="7" name="Chart 6"/>
          <p:cNvGraphicFramePr/>
          <p:nvPr/>
        </p:nvGraphicFramePr>
        <p:xfrm>
          <a:off x="4383935" y="357720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607034" y="3664758"/>
            <a:ext cx="914400" cy="338554"/>
          </a:xfrm>
          <a:prstGeom prst="rect">
            <a:avLst/>
          </a:prstGeom>
          <a:noFill/>
        </p:spPr>
        <p:txBody>
          <a:bodyPr wrap="square" rtlCol="0">
            <a:spAutoFit/>
          </a:bodyPr>
          <a:lstStyle/>
          <a:p>
            <a:r>
              <a:rPr lang="en-US" sz="1600" dirty="0" smtClean="0"/>
              <a:t>Criteria</a:t>
            </a:r>
            <a:endParaRPr lang="en-US" sz="1600" dirty="0"/>
          </a:p>
        </p:txBody>
      </p:sp>
      <p:sp>
        <p:nvSpPr>
          <p:cNvPr id="9" name="TextBox 8"/>
          <p:cNvSpPr txBox="1"/>
          <p:nvPr/>
        </p:nvSpPr>
        <p:spPr>
          <a:xfrm>
            <a:off x="5609622" y="6151129"/>
            <a:ext cx="914400" cy="338554"/>
          </a:xfrm>
          <a:prstGeom prst="rect">
            <a:avLst/>
          </a:prstGeom>
          <a:noFill/>
        </p:spPr>
        <p:txBody>
          <a:bodyPr wrap="square" rtlCol="0">
            <a:spAutoFit/>
          </a:bodyPr>
          <a:lstStyle/>
          <a:p>
            <a:r>
              <a:rPr lang="en-US" sz="1600" dirty="0" smtClean="0"/>
              <a:t>Project</a:t>
            </a:r>
            <a:endParaRPr lang="en-US" sz="1600" dirty="0"/>
          </a:p>
        </p:txBody>
      </p:sp>
      <p:sp>
        <p:nvSpPr>
          <p:cNvPr id="10" name="TextBox 9"/>
          <p:cNvSpPr txBox="1"/>
          <p:nvPr/>
        </p:nvSpPr>
        <p:spPr>
          <a:xfrm rot="16200000">
            <a:off x="3868367" y="4564842"/>
            <a:ext cx="914400" cy="338554"/>
          </a:xfrm>
          <a:prstGeom prst="rect">
            <a:avLst/>
          </a:prstGeom>
          <a:noFill/>
        </p:spPr>
        <p:txBody>
          <a:bodyPr wrap="square" rtlCol="0">
            <a:spAutoFit/>
          </a:bodyPr>
          <a:lstStyle/>
          <a:p>
            <a:r>
              <a:rPr lang="en-US" sz="1600" dirty="0" smtClean="0"/>
              <a:t>Score</a:t>
            </a:r>
            <a:endParaRPr lang="en-US" sz="1600" dirty="0"/>
          </a:p>
        </p:txBody>
      </p:sp>
      <p:sp>
        <p:nvSpPr>
          <p:cNvPr id="11" name="TextBox 10"/>
          <p:cNvSpPr txBox="1"/>
          <p:nvPr/>
        </p:nvSpPr>
        <p:spPr>
          <a:xfrm>
            <a:off x="5201060" y="3209468"/>
            <a:ext cx="2645923" cy="400110"/>
          </a:xfrm>
          <a:prstGeom prst="rect">
            <a:avLst/>
          </a:prstGeom>
          <a:noFill/>
        </p:spPr>
        <p:txBody>
          <a:bodyPr wrap="square" rtlCol="0">
            <a:spAutoFit/>
          </a:bodyPr>
          <a:lstStyle/>
          <a:p>
            <a:pPr algn="ctr"/>
            <a:r>
              <a:rPr lang="en-US" sz="2000" dirty="0" smtClean="0"/>
              <a:t>Project Ranking</a:t>
            </a:r>
            <a:endParaRPr lang="en-US" sz="2000" dirty="0"/>
          </a:p>
        </p:txBody>
      </p:sp>
      <p:sp>
        <p:nvSpPr>
          <p:cNvPr id="12" name="Rectangle 11"/>
          <p:cNvSpPr/>
          <p:nvPr/>
        </p:nvSpPr>
        <p:spPr>
          <a:xfrm>
            <a:off x="4156290" y="3209468"/>
            <a:ext cx="4799645" cy="3336903"/>
          </a:xfrm>
          <a:prstGeom prst="rect">
            <a:avLst/>
          </a:prstGeom>
          <a:solidFill>
            <a:srgbClr val="000000">
              <a:alpha val="10196"/>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820985" y="197047"/>
            <a:ext cx="5750698"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Preservation - Bridge</a:t>
            </a:r>
          </a:p>
        </p:txBody>
      </p:sp>
      <p:graphicFrame>
        <p:nvGraphicFramePr>
          <p:cNvPr id="5" name="Table 4"/>
          <p:cNvGraphicFramePr>
            <a:graphicFrameLocks noGrp="1"/>
          </p:cNvGraphicFramePr>
          <p:nvPr/>
        </p:nvGraphicFramePr>
        <p:xfrm>
          <a:off x="346510" y="966974"/>
          <a:ext cx="8450980" cy="5429220"/>
        </p:xfrm>
        <a:graphic>
          <a:graphicData uri="http://schemas.openxmlformats.org/drawingml/2006/table">
            <a:tbl>
              <a:tblPr/>
              <a:tblGrid>
                <a:gridCol w="1978401"/>
                <a:gridCol w="6472579"/>
              </a:tblGrid>
              <a:tr h="1192566">
                <a:tc>
                  <a:txBody>
                    <a:bodyPr/>
                    <a:lstStyle/>
                    <a:p>
                      <a:pPr marL="0" marR="0">
                        <a:lnSpc>
                          <a:spcPct val="115000"/>
                        </a:lnSpc>
                        <a:spcBef>
                          <a:spcPts val="0"/>
                        </a:spcBef>
                        <a:spcAft>
                          <a:spcPts val="0"/>
                        </a:spcAft>
                      </a:pPr>
                      <a:endParaRPr lang="en-US" sz="1800" b="0" dirty="0">
                        <a:solidFill>
                          <a:schemeClr val="tx1">
                            <a:lumMod val="75000"/>
                            <a:lumOff val="25000"/>
                          </a:schemeClr>
                        </a:solidFill>
                        <a:effectLst/>
                        <a:latin typeface="Calibri"/>
                        <a:ea typeface="Times New Roman"/>
                        <a:cs typeface="Times New Roman"/>
                      </a:endParaRPr>
                    </a:p>
                    <a:p>
                      <a:pPr marL="0" marR="0">
                        <a:lnSpc>
                          <a:spcPct val="115000"/>
                        </a:lnSpc>
                        <a:spcBef>
                          <a:spcPts val="0"/>
                        </a:spcBef>
                        <a:spcAft>
                          <a:spcPts val="0"/>
                        </a:spcAft>
                      </a:pPr>
                      <a:r>
                        <a:rPr lang="en-US" sz="1800" b="0" dirty="0">
                          <a:solidFill>
                            <a:schemeClr val="tx1">
                              <a:lumMod val="75000"/>
                              <a:lumOff val="25000"/>
                            </a:schemeClr>
                          </a:solidFill>
                          <a:effectLst/>
                          <a:latin typeface="Calibri"/>
                          <a:ea typeface="Times New Roman"/>
                          <a:cs typeface="Calibri"/>
                        </a:rPr>
                        <a:t>Policy Goals   </a:t>
                      </a:r>
                      <a:endParaRPr lang="en-US" sz="1800" b="0" dirty="0">
                        <a:solidFill>
                          <a:schemeClr val="tx1">
                            <a:lumMod val="75000"/>
                            <a:lumOff val="25000"/>
                          </a:schemeClr>
                        </a:solidFill>
                        <a:effectLst/>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marL="0" marR="0">
                        <a:lnSpc>
                          <a:spcPct val="100000"/>
                        </a:lnSpc>
                        <a:spcBef>
                          <a:spcPts val="0"/>
                        </a:spcBef>
                        <a:spcAft>
                          <a:spcPts val="0"/>
                        </a:spcAft>
                      </a:pPr>
                      <a:endParaRPr lang="en-US" sz="800" b="0" dirty="0" smtClean="0">
                        <a:solidFill>
                          <a:schemeClr val="tx1">
                            <a:lumMod val="75000"/>
                            <a:lumOff val="25000"/>
                          </a:schemeClr>
                        </a:solidFill>
                        <a:latin typeface="Calibri"/>
                        <a:ea typeface="Times New Roman"/>
                        <a:cs typeface="Calibri"/>
                      </a:endParaRPr>
                    </a:p>
                    <a:p>
                      <a:pPr marL="117475" marR="0" indent="0">
                        <a:lnSpc>
                          <a:spcPct val="100000"/>
                        </a:lnSpc>
                        <a:spcBef>
                          <a:spcPts val="0"/>
                        </a:spcBef>
                        <a:spcAft>
                          <a:spcPts val="0"/>
                        </a:spcAft>
                      </a:pPr>
                      <a:r>
                        <a:rPr lang="en-US" sz="1800" b="0" dirty="0" smtClean="0">
                          <a:solidFill>
                            <a:schemeClr val="tx1">
                              <a:lumMod val="75000"/>
                              <a:lumOff val="25000"/>
                            </a:schemeClr>
                          </a:solidFill>
                          <a:latin typeface="Calibri"/>
                          <a:ea typeface="Times New Roman"/>
                          <a:cs typeface="Calibri"/>
                        </a:rPr>
                        <a:t>Manage </a:t>
                      </a:r>
                      <a:r>
                        <a:rPr lang="en-US" sz="1800" b="0" dirty="0">
                          <a:solidFill>
                            <a:schemeClr val="tx1">
                              <a:lumMod val="75000"/>
                              <a:lumOff val="25000"/>
                            </a:schemeClr>
                          </a:solidFill>
                          <a:latin typeface="Calibri"/>
                          <a:ea typeface="Times New Roman"/>
                          <a:cs typeface="Calibri"/>
                        </a:rPr>
                        <a:t>assets to reduce life cycle costs, set and manage </a:t>
                      </a:r>
                      <a:r>
                        <a:rPr lang="en-US" sz="1800" b="0" dirty="0" smtClean="0">
                          <a:solidFill>
                            <a:schemeClr val="tx1">
                              <a:lumMod val="75000"/>
                              <a:lumOff val="25000"/>
                            </a:schemeClr>
                          </a:solidFill>
                          <a:latin typeface="Calibri"/>
                          <a:ea typeface="Times New Roman"/>
                          <a:cs typeface="Calibri"/>
                        </a:rPr>
                        <a:t/>
                      </a:r>
                      <a:br>
                        <a:rPr lang="en-US" sz="1800" b="0" dirty="0" smtClean="0">
                          <a:solidFill>
                            <a:schemeClr val="tx1">
                              <a:lumMod val="75000"/>
                              <a:lumOff val="25000"/>
                            </a:schemeClr>
                          </a:solidFill>
                          <a:latin typeface="Calibri"/>
                          <a:ea typeface="Times New Roman"/>
                          <a:cs typeface="Calibri"/>
                        </a:rPr>
                      </a:br>
                      <a:r>
                        <a:rPr lang="en-US" sz="1800" b="0" dirty="0" smtClean="0">
                          <a:solidFill>
                            <a:schemeClr val="tx1">
                              <a:lumMod val="75000"/>
                              <a:lumOff val="25000"/>
                            </a:schemeClr>
                          </a:solidFill>
                          <a:latin typeface="Calibri"/>
                          <a:ea typeface="Times New Roman"/>
                          <a:cs typeface="Calibri"/>
                        </a:rPr>
                        <a:t>preservation </a:t>
                      </a:r>
                      <a:r>
                        <a:rPr lang="en-US" sz="1800" b="0" dirty="0">
                          <a:solidFill>
                            <a:schemeClr val="tx1">
                              <a:lumMod val="75000"/>
                              <a:lumOff val="25000"/>
                            </a:schemeClr>
                          </a:solidFill>
                          <a:latin typeface="Calibri"/>
                          <a:ea typeface="Times New Roman"/>
                          <a:cs typeface="Calibri"/>
                        </a:rPr>
                        <a:t>targets and ensure safe, reliable operation of the transportation system</a:t>
                      </a:r>
                      <a:endParaRPr lang="en-US" sz="1800" b="0" dirty="0">
                        <a:solidFill>
                          <a:schemeClr val="tx1">
                            <a:lumMod val="75000"/>
                            <a:lumOff val="25000"/>
                          </a:schemeClr>
                        </a:solidFill>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8A1E"/>
                    </a:solidFill>
                  </a:tcPr>
                </a:tc>
              </a:tr>
              <a:tr h="1896894">
                <a:tc>
                  <a:txBody>
                    <a:bodyPr/>
                    <a:lstStyle/>
                    <a:p>
                      <a:pPr marL="0" marR="0">
                        <a:lnSpc>
                          <a:spcPct val="115000"/>
                        </a:lnSpc>
                        <a:spcBef>
                          <a:spcPts val="0"/>
                        </a:spcBef>
                        <a:spcAft>
                          <a:spcPts val="0"/>
                        </a:spcAft>
                      </a:pPr>
                      <a:endParaRPr lang="en-US" sz="1800" b="0" dirty="0">
                        <a:solidFill>
                          <a:schemeClr val="tx1">
                            <a:lumMod val="75000"/>
                            <a:lumOff val="25000"/>
                          </a:schemeClr>
                        </a:solidFill>
                        <a:effectLst/>
                        <a:latin typeface="Calibri"/>
                        <a:ea typeface="Times New Roman"/>
                        <a:cs typeface="Times New Roman"/>
                      </a:endParaRPr>
                    </a:p>
                    <a:p>
                      <a:pPr marL="0" marR="0">
                        <a:lnSpc>
                          <a:spcPct val="115000"/>
                        </a:lnSpc>
                        <a:spcBef>
                          <a:spcPts val="0"/>
                        </a:spcBef>
                        <a:spcAft>
                          <a:spcPts val="0"/>
                        </a:spcAft>
                      </a:pPr>
                      <a:r>
                        <a:rPr lang="en-US" sz="1800" b="0" dirty="0">
                          <a:solidFill>
                            <a:schemeClr val="tx1">
                              <a:lumMod val="75000"/>
                              <a:lumOff val="25000"/>
                            </a:schemeClr>
                          </a:solidFill>
                          <a:effectLst/>
                          <a:latin typeface="Calibri"/>
                          <a:ea typeface="Times New Roman"/>
                          <a:cs typeface="Calibri"/>
                        </a:rPr>
                        <a:t>How  Projects Accomplish Goals</a:t>
                      </a:r>
                      <a:endParaRPr lang="en-US" sz="1800" b="0" dirty="0">
                        <a:solidFill>
                          <a:schemeClr val="tx1">
                            <a:lumMod val="75000"/>
                            <a:lumOff val="25000"/>
                          </a:schemeClr>
                        </a:solidFill>
                        <a:effectLst/>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marL="342900" marR="0" lvl="0" indent="-342900" algn="l" defTabSz="457200" rtl="0" eaLnBrk="1" latinLnBrk="0" hangingPunct="1">
                        <a:lnSpc>
                          <a:spcPct val="115000"/>
                        </a:lnSpc>
                        <a:spcBef>
                          <a:spcPts val="600"/>
                        </a:spcBef>
                        <a:spcAft>
                          <a:spcPts val="0"/>
                        </a:spcAft>
                        <a:buFont typeface="Symbol"/>
                        <a:buChar char=""/>
                      </a:pPr>
                      <a:endParaRPr lang="en-US" sz="300" kern="1200" dirty="0" smtClean="0">
                        <a:solidFill>
                          <a:schemeClr val="tx1">
                            <a:lumMod val="75000"/>
                            <a:lumOff val="25000"/>
                          </a:schemeClr>
                        </a:solidFill>
                        <a:latin typeface="Calibri"/>
                        <a:ea typeface="Times New Roman"/>
                        <a:cs typeface="Calibri"/>
                      </a:endParaRPr>
                    </a:p>
                    <a:p>
                      <a:pPr marL="342900" marR="0" lvl="0" indent="-225425" algn="l" defTabSz="457200" rtl="0" eaLnBrk="1" latinLnBrk="0" hangingPunct="1">
                        <a:lnSpc>
                          <a:spcPct val="115000"/>
                        </a:lnSpc>
                        <a:spcBef>
                          <a:spcPts val="600"/>
                        </a:spcBef>
                        <a:spcAft>
                          <a:spcPts val="0"/>
                        </a:spcAft>
                        <a:buSzPct val="80000"/>
                        <a:buFont typeface="Symbol"/>
                        <a:buChar char=""/>
                      </a:pPr>
                      <a:r>
                        <a:rPr lang="en-US" sz="1800" kern="1200" dirty="0" smtClean="0">
                          <a:solidFill>
                            <a:schemeClr val="tx1">
                              <a:lumMod val="75000"/>
                              <a:lumOff val="25000"/>
                            </a:schemeClr>
                          </a:solidFill>
                          <a:latin typeface="Calibri"/>
                          <a:ea typeface="Times New Roman"/>
                          <a:cs typeface="Calibri"/>
                        </a:rPr>
                        <a:t>Improve </a:t>
                      </a:r>
                      <a:r>
                        <a:rPr lang="en-US" sz="1800" kern="1200" dirty="0">
                          <a:solidFill>
                            <a:schemeClr val="tx1">
                              <a:lumMod val="75000"/>
                              <a:lumOff val="25000"/>
                            </a:schemeClr>
                          </a:solidFill>
                          <a:latin typeface="Calibri"/>
                          <a:ea typeface="Times New Roman"/>
                          <a:cs typeface="Calibri"/>
                        </a:rPr>
                        <a:t>reliability of the system by mitigating unexpected </a:t>
                      </a:r>
                      <a:r>
                        <a:rPr lang="en-US" sz="1800" kern="1200" dirty="0" smtClean="0">
                          <a:solidFill>
                            <a:schemeClr val="tx1">
                              <a:lumMod val="75000"/>
                              <a:lumOff val="25000"/>
                            </a:schemeClr>
                          </a:solidFill>
                          <a:latin typeface="Calibri"/>
                          <a:ea typeface="Times New Roman"/>
                          <a:cs typeface="Calibri"/>
                        </a:rPr>
                        <a:t/>
                      </a:r>
                      <a:br>
                        <a:rPr lang="en-US" sz="1800" kern="1200" dirty="0" smtClean="0">
                          <a:solidFill>
                            <a:schemeClr val="tx1">
                              <a:lumMod val="75000"/>
                              <a:lumOff val="25000"/>
                            </a:schemeClr>
                          </a:solidFill>
                          <a:latin typeface="Calibri"/>
                          <a:ea typeface="Times New Roman"/>
                          <a:cs typeface="Calibri"/>
                        </a:rPr>
                      </a:br>
                      <a:r>
                        <a:rPr lang="en-US" sz="1800" kern="1200" dirty="0" smtClean="0">
                          <a:solidFill>
                            <a:schemeClr val="tx1">
                              <a:lumMod val="75000"/>
                              <a:lumOff val="25000"/>
                            </a:schemeClr>
                          </a:solidFill>
                          <a:latin typeface="Calibri"/>
                          <a:ea typeface="Times New Roman"/>
                          <a:cs typeface="Calibri"/>
                        </a:rPr>
                        <a:t>closures </a:t>
                      </a:r>
                      <a:r>
                        <a:rPr lang="en-US" sz="1800" kern="1200" dirty="0" smtClean="0">
                          <a:solidFill>
                            <a:schemeClr val="tx1">
                              <a:lumMod val="75000"/>
                              <a:lumOff val="25000"/>
                            </a:schemeClr>
                          </a:solidFill>
                          <a:latin typeface="Calibri"/>
                          <a:ea typeface="Times New Roman"/>
                          <a:cs typeface="Calibri"/>
                        </a:rPr>
                        <a:t>or </a:t>
                      </a:r>
                      <a:r>
                        <a:rPr lang="en-US" sz="1800" kern="1200" dirty="0">
                          <a:solidFill>
                            <a:schemeClr val="tx1">
                              <a:lumMod val="75000"/>
                              <a:lumOff val="25000"/>
                            </a:schemeClr>
                          </a:solidFill>
                          <a:latin typeface="Calibri"/>
                          <a:ea typeface="Times New Roman"/>
                          <a:cs typeface="Calibri"/>
                        </a:rPr>
                        <a:t>failures</a:t>
                      </a:r>
                    </a:p>
                    <a:p>
                      <a:pPr marL="342900" marR="0" lvl="0" indent="-225425">
                        <a:lnSpc>
                          <a:spcPct val="115000"/>
                        </a:lnSpc>
                        <a:spcBef>
                          <a:spcPts val="0"/>
                        </a:spcBef>
                        <a:spcAft>
                          <a:spcPts val="0"/>
                        </a:spcAft>
                        <a:buSzPct val="80000"/>
                        <a:buFont typeface="Symbol"/>
                        <a:buChar char=""/>
                      </a:pPr>
                      <a:r>
                        <a:rPr lang="en-US" sz="1800" dirty="0" smtClean="0">
                          <a:solidFill>
                            <a:schemeClr val="tx1">
                              <a:lumMod val="75000"/>
                              <a:lumOff val="25000"/>
                            </a:schemeClr>
                          </a:solidFill>
                          <a:latin typeface="Calibri"/>
                          <a:ea typeface="Times New Roman"/>
                          <a:cs typeface="Calibri"/>
                        </a:rPr>
                        <a:t>Maximize </a:t>
                      </a:r>
                      <a:r>
                        <a:rPr lang="en-US" sz="1800" dirty="0">
                          <a:solidFill>
                            <a:schemeClr val="tx1">
                              <a:lumMod val="75000"/>
                              <a:lumOff val="25000"/>
                            </a:schemeClr>
                          </a:solidFill>
                          <a:latin typeface="Calibri"/>
                          <a:ea typeface="Times New Roman"/>
                          <a:cs typeface="Calibri"/>
                        </a:rPr>
                        <a:t>the service life of the facility by following technically defined preventive </a:t>
                      </a:r>
                      <a:r>
                        <a:rPr lang="en-US" sz="1800" dirty="0" smtClean="0">
                          <a:solidFill>
                            <a:schemeClr val="tx1">
                              <a:lumMod val="75000"/>
                              <a:lumOff val="25000"/>
                            </a:schemeClr>
                          </a:solidFill>
                          <a:latin typeface="Calibri"/>
                          <a:ea typeface="Times New Roman"/>
                          <a:cs typeface="Calibri"/>
                        </a:rPr>
                        <a:t>maintenance treatments</a:t>
                      </a:r>
                    </a:p>
                    <a:p>
                      <a:pPr marL="342900" marR="0" lvl="0" indent="-225425">
                        <a:lnSpc>
                          <a:spcPct val="115000"/>
                        </a:lnSpc>
                        <a:spcBef>
                          <a:spcPts val="0"/>
                        </a:spcBef>
                        <a:spcAft>
                          <a:spcPts val="0"/>
                        </a:spcAft>
                        <a:buSzPct val="80000"/>
                        <a:buFont typeface="Symbol"/>
                        <a:buChar char=""/>
                      </a:pPr>
                      <a:r>
                        <a:rPr lang="en-US" sz="1800" dirty="0" smtClean="0">
                          <a:solidFill>
                            <a:schemeClr val="tx1">
                              <a:lumMod val="75000"/>
                              <a:lumOff val="25000"/>
                            </a:schemeClr>
                          </a:solidFill>
                          <a:latin typeface="Calibri"/>
                          <a:ea typeface="Times New Roman"/>
                          <a:cs typeface="Calibri"/>
                        </a:rPr>
                        <a:t>Manage </a:t>
                      </a:r>
                      <a:r>
                        <a:rPr lang="en-US" sz="1800" dirty="0">
                          <a:solidFill>
                            <a:schemeClr val="tx1">
                              <a:lumMod val="75000"/>
                              <a:lumOff val="25000"/>
                            </a:schemeClr>
                          </a:solidFill>
                          <a:latin typeface="Calibri"/>
                          <a:ea typeface="Times New Roman"/>
                          <a:cs typeface="Calibri"/>
                        </a:rPr>
                        <a:t>the asset by pursuing lowest lifecycle cost </a:t>
                      </a:r>
                      <a:r>
                        <a:rPr lang="en-US" sz="1800" dirty="0" smtClean="0">
                          <a:solidFill>
                            <a:schemeClr val="tx1">
                              <a:lumMod val="75000"/>
                              <a:lumOff val="25000"/>
                            </a:schemeClr>
                          </a:solidFill>
                          <a:latin typeface="Calibri"/>
                          <a:ea typeface="Times New Roman"/>
                          <a:cs typeface="Calibri"/>
                        </a:rPr>
                        <a:t>strategies</a:t>
                      </a:r>
                    </a:p>
                    <a:p>
                      <a:pPr marL="342900" marR="0" lvl="0" indent="-342900">
                        <a:lnSpc>
                          <a:spcPct val="115000"/>
                        </a:lnSpc>
                        <a:spcBef>
                          <a:spcPts val="0"/>
                        </a:spcBef>
                        <a:spcAft>
                          <a:spcPts val="0"/>
                        </a:spcAft>
                        <a:buFont typeface="Symbol"/>
                        <a:buChar char=""/>
                      </a:pPr>
                      <a:endParaRPr lang="en-US" sz="300" dirty="0">
                        <a:solidFill>
                          <a:schemeClr val="tx1">
                            <a:lumMod val="75000"/>
                            <a:lumOff val="25000"/>
                          </a:schemeClr>
                        </a:solidFill>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8A1E"/>
                    </a:solidFill>
                  </a:tcPr>
                </a:tc>
              </a:tr>
              <a:tr h="2339760">
                <a:tc>
                  <a:txBody>
                    <a:bodyPr/>
                    <a:lstStyle/>
                    <a:p>
                      <a:pPr marL="0" marR="0">
                        <a:lnSpc>
                          <a:spcPct val="115000"/>
                        </a:lnSpc>
                        <a:spcBef>
                          <a:spcPts val="0"/>
                        </a:spcBef>
                        <a:spcAft>
                          <a:spcPts val="0"/>
                        </a:spcAft>
                      </a:pPr>
                      <a:endParaRPr lang="en-US" sz="1800" b="0" dirty="0">
                        <a:solidFill>
                          <a:schemeClr val="tx1">
                            <a:lumMod val="75000"/>
                            <a:lumOff val="25000"/>
                          </a:schemeClr>
                        </a:solidFill>
                        <a:effectLst/>
                        <a:latin typeface="Calibri"/>
                        <a:ea typeface="Times New Roman"/>
                        <a:cs typeface="Times New Roman"/>
                      </a:endParaRPr>
                    </a:p>
                    <a:p>
                      <a:pPr marL="0" marR="0">
                        <a:lnSpc>
                          <a:spcPct val="115000"/>
                        </a:lnSpc>
                        <a:spcBef>
                          <a:spcPts val="0"/>
                        </a:spcBef>
                        <a:spcAft>
                          <a:spcPts val="0"/>
                        </a:spcAft>
                      </a:pPr>
                      <a:r>
                        <a:rPr lang="en-US" sz="1800" b="0" dirty="0" smtClean="0">
                          <a:solidFill>
                            <a:schemeClr val="tx1">
                              <a:lumMod val="75000"/>
                              <a:lumOff val="25000"/>
                            </a:schemeClr>
                          </a:solidFill>
                          <a:effectLst/>
                          <a:latin typeface="Calibri"/>
                          <a:ea typeface="Times New Roman"/>
                          <a:cs typeface="Calibri"/>
                        </a:rPr>
                        <a:t>Eligible </a:t>
                      </a:r>
                      <a:r>
                        <a:rPr lang="en-US" sz="1800" b="0" dirty="0">
                          <a:solidFill>
                            <a:schemeClr val="tx1">
                              <a:lumMod val="75000"/>
                              <a:lumOff val="25000"/>
                            </a:schemeClr>
                          </a:solidFill>
                          <a:effectLst/>
                          <a:latin typeface="Calibri"/>
                          <a:ea typeface="Times New Roman"/>
                          <a:cs typeface="Calibri"/>
                        </a:rPr>
                        <a:t>Work Types </a:t>
                      </a:r>
                      <a:endParaRPr lang="en-US" sz="1800" b="0" dirty="0">
                        <a:solidFill>
                          <a:schemeClr val="tx1">
                            <a:lumMod val="75000"/>
                            <a:lumOff val="25000"/>
                          </a:schemeClr>
                        </a:solidFill>
                        <a:effectLst/>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marL="342900" marR="0" lvl="0" indent="-342900" algn="l" defTabSz="457200" rtl="0" eaLnBrk="1" latinLnBrk="0" hangingPunct="1">
                        <a:lnSpc>
                          <a:spcPct val="115000"/>
                        </a:lnSpc>
                        <a:spcBef>
                          <a:spcPts val="0"/>
                        </a:spcBef>
                        <a:spcAft>
                          <a:spcPts val="0"/>
                        </a:spcAft>
                        <a:buFont typeface="Symbol"/>
                        <a:buChar char=""/>
                      </a:pPr>
                      <a:endParaRPr lang="en-US" sz="300" kern="1200" dirty="0" smtClean="0">
                        <a:solidFill>
                          <a:schemeClr val="tx1">
                            <a:lumMod val="75000"/>
                            <a:lumOff val="25000"/>
                          </a:schemeClr>
                        </a:solidFill>
                        <a:latin typeface="Calibri"/>
                        <a:ea typeface="Times New Roman"/>
                        <a:cs typeface="Calibri"/>
                      </a:endParaRPr>
                    </a:p>
                    <a:p>
                      <a:pPr marL="342900" marR="0" lvl="0" indent="-225425" algn="l" defTabSz="457200" rtl="0" eaLnBrk="1" latinLnBrk="0" hangingPunct="1">
                        <a:lnSpc>
                          <a:spcPct val="115000"/>
                        </a:lnSpc>
                        <a:spcBef>
                          <a:spcPts val="0"/>
                        </a:spcBef>
                        <a:spcAft>
                          <a:spcPts val="0"/>
                        </a:spcAft>
                        <a:buSzPct val="80000"/>
                        <a:buFont typeface="Symbol"/>
                        <a:buChar char=""/>
                      </a:pPr>
                      <a:r>
                        <a:rPr lang="en-US" sz="1800" kern="1200" dirty="0" smtClean="0">
                          <a:solidFill>
                            <a:schemeClr val="tx1">
                              <a:lumMod val="75000"/>
                              <a:lumOff val="25000"/>
                            </a:schemeClr>
                          </a:solidFill>
                          <a:latin typeface="Calibri"/>
                          <a:ea typeface="Times New Roman"/>
                          <a:cs typeface="Calibri"/>
                        </a:rPr>
                        <a:t>Inspection-Triggered </a:t>
                      </a:r>
                      <a:r>
                        <a:rPr lang="en-US" sz="1800" kern="1200" dirty="0" smtClean="0">
                          <a:solidFill>
                            <a:schemeClr val="tx1">
                              <a:lumMod val="75000"/>
                              <a:lumOff val="25000"/>
                            </a:schemeClr>
                          </a:solidFill>
                          <a:latin typeface="Calibri"/>
                          <a:ea typeface="Times New Roman"/>
                          <a:cs typeface="Calibri"/>
                        </a:rPr>
                        <a:t>Bridge Repair</a:t>
                      </a:r>
                      <a:endParaRPr lang="en-US" sz="1800" kern="1200" dirty="0">
                        <a:solidFill>
                          <a:schemeClr val="tx1">
                            <a:lumMod val="75000"/>
                            <a:lumOff val="25000"/>
                          </a:schemeClr>
                        </a:solidFill>
                        <a:latin typeface="Calibri"/>
                        <a:ea typeface="Times New Roman"/>
                        <a:cs typeface="Calibri"/>
                      </a:endParaRPr>
                    </a:p>
                    <a:p>
                      <a:pPr marL="342900" marR="0" lvl="0" indent="-225425">
                        <a:lnSpc>
                          <a:spcPct val="115000"/>
                        </a:lnSpc>
                        <a:spcBef>
                          <a:spcPts val="0"/>
                        </a:spcBef>
                        <a:spcAft>
                          <a:spcPts val="0"/>
                        </a:spcAft>
                        <a:buSzPct val="80000"/>
                        <a:buFont typeface="Symbol"/>
                        <a:buChar char=""/>
                      </a:pPr>
                      <a:r>
                        <a:rPr lang="en-US" sz="1800" dirty="0" smtClean="0">
                          <a:solidFill>
                            <a:schemeClr val="tx1">
                              <a:lumMod val="75000"/>
                              <a:lumOff val="25000"/>
                            </a:schemeClr>
                          </a:solidFill>
                          <a:latin typeface="Calibri"/>
                          <a:ea typeface="Times New Roman"/>
                          <a:cs typeface="Calibri"/>
                        </a:rPr>
                        <a:t>Preservation/Minor </a:t>
                      </a:r>
                      <a:r>
                        <a:rPr lang="en-US" sz="1800" dirty="0">
                          <a:solidFill>
                            <a:schemeClr val="tx1">
                              <a:lumMod val="75000"/>
                              <a:lumOff val="25000"/>
                            </a:schemeClr>
                          </a:solidFill>
                          <a:latin typeface="Calibri"/>
                          <a:ea typeface="Times New Roman"/>
                          <a:cs typeface="Calibri"/>
                        </a:rPr>
                        <a:t>Rehabilitation</a:t>
                      </a:r>
                      <a:endParaRPr lang="en-US" sz="1800" dirty="0">
                        <a:solidFill>
                          <a:schemeClr val="tx1">
                            <a:lumMod val="75000"/>
                            <a:lumOff val="25000"/>
                          </a:schemeClr>
                        </a:solidFill>
                        <a:latin typeface="Calibri"/>
                        <a:ea typeface="Times New Roman"/>
                        <a:cs typeface="Times New Roman"/>
                      </a:endParaRPr>
                    </a:p>
                    <a:p>
                      <a:pPr marL="742950" marR="0" lvl="1" indent="-285750">
                        <a:lnSpc>
                          <a:spcPct val="115000"/>
                        </a:lnSpc>
                        <a:spcBef>
                          <a:spcPts val="0"/>
                        </a:spcBef>
                        <a:spcAft>
                          <a:spcPts val="0"/>
                        </a:spcAft>
                        <a:buSzPct val="80000"/>
                        <a:buFont typeface="Courier New"/>
                        <a:buChar char="o"/>
                      </a:pPr>
                      <a:r>
                        <a:rPr lang="en-US" sz="1800" dirty="0" smtClean="0">
                          <a:solidFill>
                            <a:schemeClr val="tx1">
                              <a:lumMod val="75000"/>
                              <a:lumOff val="25000"/>
                            </a:schemeClr>
                          </a:solidFill>
                          <a:latin typeface="Calibri"/>
                          <a:ea typeface="Times New Roman"/>
                          <a:cs typeface="Calibri"/>
                        </a:rPr>
                        <a:t>Deck </a:t>
                      </a:r>
                      <a:r>
                        <a:rPr lang="en-US" sz="1800" dirty="0">
                          <a:solidFill>
                            <a:schemeClr val="tx1">
                              <a:lumMod val="75000"/>
                              <a:lumOff val="25000"/>
                            </a:schemeClr>
                          </a:solidFill>
                          <a:latin typeface="Calibri"/>
                          <a:ea typeface="Times New Roman"/>
                          <a:cs typeface="Calibri"/>
                        </a:rPr>
                        <a:t>overlay (minor or major)</a:t>
                      </a:r>
                      <a:endParaRPr lang="en-US" sz="1800" dirty="0">
                        <a:solidFill>
                          <a:schemeClr val="tx1">
                            <a:lumMod val="75000"/>
                            <a:lumOff val="25000"/>
                          </a:schemeClr>
                        </a:solidFill>
                        <a:latin typeface="Calibri"/>
                        <a:ea typeface="Times New Roman"/>
                        <a:cs typeface="Times New Roman"/>
                      </a:endParaRPr>
                    </a:p>
                    <a:p>
                      <a:pPr marL="742950" marR="0" lvl="1" indent="-285750">
                        <a:lnSpc>
                          <a:spcPct val="115000"/>
                        </a:lnSpc>
                        <a:spcBef>
                          <a:spcPts val="0"/>
                        </a:spcBef>
                        <a:spcAft>
                          <a:spcPts val="0"/>
                        </a:spcAft>
                        <a:buSzPct val="80000"/>
                        <a:buFont typeface="Courier New"/>
                        <a:buChar char="o"/>
                      </a:pPr>
                      <a:r>
                        <a:rPr lang="en-US" sz="1800" dirty="0">
                          <a:solidFill>
                            <a:schemeClr val="tx1">
                              <a:lumMod val="75000"/>
                              <a:lumOff val="25000"/>
                            </a:schemeClr>
                          </a:solidFill>
                          <a:latin typeface="Calibri"/>
                          <a:ea typeface="Times New Roman"/>
                          <a:cs typeface="Calibri"/>
                        </a:rPr>
                        <a:t>Substructure retrofitting</a:t>
                      </a:r>
                      <a:endParaRPr lang="en-US" sz="1800" dirty="0">
                        <a:solidFill>
                          <a:schemeClr val="tx1">
                            <a:lumMod val="75000"/>
                            <a:lumOff val="25000"/>
                          </a:schemeClr>
                        </a:solidFill>
                        <a:latin typeface="Calibri"/>
                        <a:ea typeface="Times New Roman"/>
                        <a:cs typeface="Times New Roman"/>
                      </a:endParaRPr>
                    </a:p>
                    <a:p>
                      <a:pPr marL="342900" marR="0" lvl="0" indent="-225425">
                        <a:lnSpc>
                          <a:spcPct val="115000"/>
                        </a:lnSpc>
                        <a:spcBef>
                          <a:spcPts val="0"/>
                        </a:spcBef>
                        <a:spcAft>
                          <a:spcPts val="0"/>
                        </a:spcAft>
                        <a:buSzPct val="80000"/>
                        <a:buFont typeface="Symbol"/>
                        <a:buChar char=""/>
                      </a:pPr>
                      <a:r>
                        <a:rPr lang="en-US" sz="1800" dirty="0">
                          <a:solidFill>
                            <a:schemeClr val="tx1">
                              <a:lumMod val="75000"/>
                              <a:lumOff val="25000"/>
                            </a:schemeClr>
                          </a:solidFill>
                          <a:latin typeface="Calibri"/>
                          <a:ea typeface="Times New Roman"/>
                          <a:cs typeface="Calibri"/>
                        </a:rPr>
                        <a:t>Major Rehabilitation/Reconstruction</a:t>
                      </a:r>
                      <a:endParaRPr lang="en-US" sz="1800" dirty="0">
                        <a:solidFill>
                          <a:schemeClr val="tx1">
                            <a:lumMod val="75000"/>
                            <a:lumOff val="25000"/>
                          </a:schemeClr>
                        </a:solidFill>
                        <a:latin typeface="Calibri"/>
                        <a:ea typeface="Times New Roman"/>
                        <a:cs typeface="Times New Roman"/>
                      </a:endParaRPr>
                    </a:p>
                    <a:p>
                      <a:pPr marL="742950" marR="0" lvl="1" indent="-285750">
                        <a:lnSpc>
                          <a:spcPct val="115000"/>
                        </a:lnSpc>
                        <a:spcBef>
                          <a:spcPts val="0"/>
                        </a:spcBef>
                        <a:spcAft>
                          <a:spcPts val="0"/>
                        </a:spcAft>
                        <a:buSzPct val="80000"/>
                        <a:buFont typeface="Courier New"/>
                        <a:buChar char="o"/>
                      </a:pPr>
                      <a:r>
                        <a:rPr lang="en-US" sz="1800" dirty="0">
                          <a:solidFill>
                            <a:schemeClr val="tx1">
                              <a:lumMod val="75000"/>
                              <a:lumOff val="25000"/>
                            </a:schemeClr>
                          </a:solidFill>
                          <a:latin typeface="Calibri"/>
                          <a:ea typeface="Times New Roman"/>
                          <a:cs typeface="Calibri"/>
                        </a:rPr>
                        <a:t>Reconstructing bridges that are structurally deficient</a:t>
                      </a:r>
                      <a:endParaRPr lang="en-US" sz="1800" dirty="0">
                        <a:solidFill>
                          <a:schemeClr val="tx1">
                            <a:lumMod val="75000"/>
                            <a:lumOff val="25000"/>
                          </a:schemeClr>
                        </a:solidFill>
                        <a:latin typeface="Calibri"/>
                        <a:ea typeface="Times New Roman"/>
                        <a:cs typeface="Times New Roman"/>
                      </a:endParaRPr>
                    </a:p>
                    <a:p>
                      <a:pPr marL="742950" marR="0" lvl="1" indent="-285750">
                        <a:lnSpc>
                          <a:spcPct val="115000"/>
                        </a:lnSpc>
                        <a:spcBef>
                          <a:spcPts val="0"/>
                        </a:spcBef>
                        <a:spcAft>
                          <a:spcPts val="0"/>
                        </a:spcAft>
                        <a:buSzPct val="80000"/>
                        <a:buFont typeface="Courier New"/>
                        <a:buChar char="o"/>
                      </a:pPr>
                      <a:r>
                        <a:rPr lang="en-US" sz="1800" dirty="0">
                          <a:solidFill>
                            <a:schemeClr val="tx1">
                              <a:lumMod val="75000"/>
                              <a:lumOff val="25000"/>
                            </a:schemeClr>
                          </a:solidFill>
                          <a:latin typeface="Calibri"/>
                          <a:ea typeface="Times New Roman"/>
                          <a:cs typeface="Calibri"/>
                        </a:rPr>
                        <a:t>Rehab/replacement (NOT due to functional obsolescence)</a:t>
                      </a:r>
                      <a:endParaRPr lang="en-US" sz="1800" dirty="0">
                        <a:solidFill>
                          <a:schemeClr val="tx1">
                            <a:lumMod val="75000"/>
                            <a:lumOff val="25000"/>
                          </a:schemeClr>
                        </a:solidFill>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8A1E"/>
                    </a:solidFill>
                  </a:tcPr>
                </a:tc>
              </a:tr>
            </a:tbl>
          </a:graphicData>
        </a:graphic>
      </p:graphicFrame>
      <p:sp>
        <p:nvSpPr>
          <p:cNvPr id="4" name="Slide Number Placeholder 3"/>
          <p:cNvSpPr>
            <a:spLocks noGrp="1"/>
          </p:cNvSpPr>
          <p:nvPr>
            <p:ph type="sldNum" sz="quarter" idx="12"/>
          </p:nvPr>
        </p:nvSpPr>
        <p:spPr/>
        <p:txBody>
          <a:bodyPr/>
          <a:lstStyle/>
          <a:p>
            <a:fld id="{55571EC2-54B2-314F-8254-DD0DABAE2B3F}" type="slidenum">
              <a:rPr lang="en-US" smtClean="0"/>
              <a:pPr/>
              <a:t>13</a:t>
            </a:fld>
            <a:endParaRPr lang="en-US" dirty="0"/>
          </a:p>
        </p:txBody>
      </p:sp>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820985" y="197047"/>
            <a:ext cx="5750698"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Preservation - Pavement</a:t>
            </a:r>
          </a:p>
        </p:txBody>
      </p:sp>
      <p:graphicFrame>
        <p:nvGraphicFramePr>
          <p:cNvPr id="5" name="Table 4"/>
          <p:cNvGraphicFramePr>
            <a:graphicFrameLocks noGrp="1"/>
          </p:cNvGraphicFramePr>
          <p:nvPr/>
        </p:nvGraphicFramePr>
        <p:xfrm>
          <a:off x="257783" y="908452"/>
          <a:ext cx="8597766" cy="5631341"/>
        </p:xfrm>
        <a:graphic>
          <a:graphicData uri="http://schemas.openxmlformats.org/drawingml/2006/table">
            <a:tbl>
              <a:tblPr/>
              <a:tblGrid>
                <a:gridCol w="2096311"/>
                <a:gridCol w="6501455"/>
              </a:tblGrid>
              <a:tr h="1095446">
                <a:tc>
                  <a:txBody>
                    <a:bodyPr/>
                    <a:lstStyle/>
                    <a:p>
                      <a:pPr marL="0" marR="0">
                        <a:lnSpc>
                          <a:spcPct val="115000"/>
                        </a:lnSpc>
                        <a:spcBef>
                          <a:spcPts val="0"/>
                        </a:spcBef>
                        <a:spcAft>
                          <a:spcPts val="0"/>
                        </a:spcAft>
                      </a:pPr>
                      <a:endParaRPr lang="en-US" sz="1800" b="0" dirty="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1800" b="0" dirty="0">
                          <a:solidFill>
                            <a:schemeClr val="tx1">
                              <a:lumMod val="75000"/>
                              <a:lumOff val="25000"/>
                            </a:schemeClr>
                          </a:solidFill>
                          <a:latin typeface="Calibri"/>
                          <a:ea typeface="Times New Roman"/>
                          <a:cs typeface="Calibri"/>
                        </a:rPr>
                        <a:t>Policy Goals   </a:t>
                      </a:r>
                      <a:endParaRPr lang="en-US" sz="1800" b="0" dirty="0">
                        <a:solidFill>
                          <a:schemeClr val="tx1">
                            <a:lumMod val="75000"/>
                            <a:lumOff val="25000"/>
                          </a:schemeClr>
                        </a:solidFill>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marL="0" marR="0">
                        <a:lnSpc>
                          <a:spcPct val="100000"/>
                        </a:lnSpc>
                        <a:spcBef>
                          <a:spcPts val="0"/>
                        </a:spcBef>
                        <a:spcAft>
                          <a:spcPts val="0"/>
                        </a:spcAft>
                      </a:pPr>
                      <a:endParaRPr lang="en-US" sz="300" dirty="0">
                        <a:solidFill>
                          <a:schemeClr val="tx1">
                            <a:lumMod val="75000"/>
                            <a:lumOff val="25000"/>
                          </a:schemeClr>
                        </a:solidFill>
                        <a:latin typeface="Calibri"/>
                        <a:ea typeface="Times New Roman"/>
                        <a:cs typeface="Calibri"/>
                      </a:endParaRPr>
                    </a:p>
                    <a:p>
                      <a:pPr marL="117475" marR="0" indent="0">
                        <a:lnSpc>
                          <a:spcPct val="100000"/>
                        </a:lnSpc>
                        <a:spcBef>
                          <a:spcPts val="600"/>
                        </a:spcBef>
                        <a:spcAft>
                          <a:spcPts val="0"/>
                        </a:spcAft>
                      </a:pPr>
                      <a:r>
                        <a:rPr lang="en-US" sz="1800" dirty="0">
                          <a:solidFill>
                            <a:schemeClr val="tx1">
                              <a:lumMod val="75000"/>
                              <a:lumOff val="25000"/>
                            </a:schemeClr>
                          </a:solidFill>
                          <a:latin typeface="Calibri"/>
                          <a:ea typeface="Times New Roman"/>
                          <a:cs typeface="Calibri"/>
                        </a:rPr>
                        <a:t>Manage assets to reduce life cycle costs, set and manage preservation targets and ensure safe, reliable operation of the transportation system</a:t>
                      </a:r>
                      <a:endParaRPr lang="en-US" sz="1800" dirty="0">
                        <a:solidFill>
                          <a:schemeClr val="tx1">
                            <a:lumMod val="75000"/>
                            <a:lumOff val="25000"/>
                          </a:schemeClr>
                        </a:solidFill>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8A1E"/>
                    </a:solidFill>
                  </a:tcPr>
                </a:tc>
              </a:tr>
              <a:tr h="1605064">
                <a:tc>
                  <a:txBody>
                    <a:bodyPr/>
                    <a:lstStyle/>
                    <a:p>
                      <a:pPr marL="0" marR="0">
                        <a:lnSpc>
                          <a:spcPct val="115000"/>
                        </a:lnSpc>
                        <a:spcBef>
                          <a:spcPts val="0"/>
                        </a:spcBef>
                        <a:spcAft>
                          <a:spcPts val="0"/>
                        </a:spcAft>
                      </a:pPr>
                      <a:endParaRPr lang="en-US" sz="1800" b="0" dirty="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1800" b="0" dirty="0">
                          <a:solidFill>
                            <a:schemeClr val="tx1">
                              <a:lumMod val="75000"/>
                              <a:lumOff val="25000"/>
                            </a:schemeClr>
                          </a:solidFill>
                          <a:latin typeface="Calibri"/>
                          <a:ea typeface="Times New Roman"/>
                          <a:cs typeface="Calibri"/>
                        </a:rPr>
                        <a:t>How  Projects Accomplish Goals</a:t>
                      </a:r>
                      <a:endParaRPr lang="en-US" sz="1800" b="0" dirty="0">
                        <a:solidFill>
                          <a:schemeClr val="tx1">
                            <a:lumMod val="75000"/>
                            <a:lumOff val="25000"/>
                          </a:schemeClr>
                        </a:solidFill>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marL="0" marR="0">
                        <a:lnSpc>
                          <a:spcPct val="100000"/>
                        </a:lnSpc>
                        <a:spcBef>
                          <a:spcPts val="0"/>
                        </a:spcBef>
                        <a:spcAft>
                          <a:spcPts val="0"/>
                        </a:spcAft>
                      </a:pPr>
                      <a:endParaRPr lang="en-US" sz="300" dirty="0">
                        <a:solidFill>
                          <a:schemeClr val="tx1">
                            <a:lumMod val="75000"/>
                            <a:lumOff val="25000"/>
                          </a:schemeClr>
                        </a:solidFill>
                        <a:latin typeface="Calibri"/>
                        <a:ea typeface="Times New Roman"/>
                        <a:cs typeface="Calibri"/>
                      </a:endParaRPr>
                    </a:p>
                    <a:p>
                      <a:pPr marL="342900" marR="0" lvl="0" indent="-225425">
                        <a:lnSpc>
                          <a:spcPct val="100000"/>
                        </a:lnSpc>
                        <a:spcBef>
                          <a:spcPts val="0"/>
                        </a:spcBef>
                        <a:spcAft>
                          <a:spcPts val="0"/>
                        </a:spcAft>
                        <a:buSzPct val="80000"/>
                        <a:buFont typeface="Symbol"/>
                        <a:buChar char=""/>
                      </a:pPr>
                      <a:r>
                        <a:rPr lang="en-US" sz="1800" dirty="0" smtClean="0">
                          <a:solidFill>
                            <a:schemeClr val="tx1">
                              <a:lumMod val="75000"/>
                              <a:lumOff val="25000"/>
                            </a:schemeClr>
                          </a:solidFill>
                          <a:latin typeface="Calibri"/>
                          <a:ea typeface="Times New Roman"/>
                          <a:cs typeface="Calibri"/>
                        </a:rPr>
                        <a:t>Improve </a:t>
                      </a:r>
                      <a:r>
                        <a:rPr lang="en-US" sz="1800" dirty="0">
                          <a:solidFill>
                            <a:schemeClr val="tx1">
                              <a:lumMod val="75000"/>
                              <a:lumOff val="25000"/>
                            </a:schemeClr>
                          </a:solidFill>
                          <a:latin typeface="Calibri"/>
                          <a:ea typeface="Times New Roman"/>
                          <a:cs typeface="Calibri"/>
                        </a:rPr>
                        <a:t>reliability of the system by mitigating unexpected closures </a:t>
                      </a:r>
                      <a:r>
                        <a:rPr lang="en-US" sz="1800" dirty="0" smtClean="0">
                          <a:solidFill>
                            <a:schemeClr val="tx1">
                              <a:lumMod val="75000"/>
                              <a:lumOff val="25000"/>
                            </a:schemeClr>
                          </a:solidFill>
                          <a:latin typeface="Calibri"/>
                          <a:ea typeface="Times New Roman"/>
                          <a:cs typeface="Calibri"/>
                        </a:rPr>
                        <a:t>or failures</a:t>
                      </a:r>
                      <a:endParaRPr lang="en-US" sz="1800" dirty="0">
                        <a:solidFill>
                          <a:schemeClr val="tx1">
                            <a:lumMod val="75000"/>
                            <a:lumOff val="25000"/>
                          </a:schemeClr>
                        </a:solidFill>
                        <a:latin typeface="Calibri"/>
                        <a:ea typeface="Times New Roman"/>
                        <a:cs typeface="Times New Roman"/>
                      </a:endParaRPr>
                    </a:p>
                    <a:p>
                      <a:pPr marL="342900" marR="0" lvl="0" indent="-225425">
                        <a:lnSpc>
                          <a:spcPct val="100000"/>
                        </a:lnSpc>
                        <a:spcBef>
                          <a:spcPts val="0"/>
                        </a:spcBef>
                        <a:spcAft>
                          <a:spcPts val="0"/>
                        </a:spcAft>
                        <a:buSzPct val="80000"/>
                        <a:buFont typeface="Symbol"/>
                        <a:buChar char=""/>
                      </a:pPr>
                      <a:r>
                        <a:rPr lang="en-US" sz="1800" dirty="0" smtClean="0">
                          <a:solidFill>
                            <a:schemeClr val="tx1">
                              <a:lumMod val="75000"/>
                              <a:lumOff val="25000"/>
                            </a:schemeClr>
                          </a:solidFill>
                          <a:latin typeface="Calibri"/>
                          <a:ea typeface="Times New Roman"/>
                          <a:cs typeface="Calibri"/>
                        </a:rPr>
                        <a:t>Maximize </a:t>
                      </a:r>
                      <a:r>
                        <a:rPr lang="en-US" sz="1800" dirty="0">
                          <a:solidFill>
                            <a:schemeClr val="tx1">
                              <a:lumMod val="75000"/>
                              <a:lumOff val="25000"/>
                            </a:schemeClr>
                          </a:solidFill>
                          <a:latin typeface="Calibri"/>
                          <a:ea typeface="Times New Roman"/>
                          <a:cs typeface="Calibri"/>
                        </a:rPr>
                        <a:t>the service life of the facility by following technically defined preventive </a:t>
                      </a:r>
                      <a:r>
                        <a:rPr lang="en-US" sz="1800" dirty="0" smtClean="0">
                          <a:solidFill>
                            <a:schemeClr val="tx1">
                              <a:lumMod val="75000"/>
                              <a:lumOff val="25000"/>
                            </a:schemeClr>
                          </a:solidFill>
                          <a:latin typeface="Calibri"/>
                          <a:ea typeface="Times New Roman"/>
                          <a:cs typeface="Calibri"/>
                        </a:rPr>
                        <a:t>maintenance treatments</a:t>
                      </a:r>
                      <a:endParaRPr lang="en-US" sz="1800" dirty="0" smtClean="0">
                        <a:solidFill>
                          <a:schemeClr val="tx1">
                            <a:lumMod val="75000"/>
                            <a:lumOff val="25000"/>
                          </a:schemeClr>
                        </a:solidFill>
                        <a:latin typeface="Calibri"/>
                        <a:ea typeface="Times New Roman"/>
                        <a:cs typeface="Times New Roman"/>
                      </a:endParaRPr>
                    </a:p>
                    <a:p>
                      <a:pPr marL="342900" marR="0" lvl="0" indent="-225425">
                        <a:lnSpc>
                          <a:spcPct val="100000"/>
                        </a:lnSpc>
                        <a:spcBef>
                          <a:spcPts val="0"/>
                        </a:spcBef>
                        <a:spcAft>
                          <a:spcPts val="0"/>
                        </a:spcAft>
                        <a:buSzPct val="80000"/>
                        <a:buFont typeface="Symbol"/>
                        <a:buChar char=""/>
                      </a:pPr>
                      <a:r>
                        <a:rPr lang="en-US" sz="1800" dirty="0" smtClean="0">
                          <a:solidFill>
                            <a:schemeClr val="tx1">
                              <a:lumMod val="75000"/>
                              <a:lumOff val="25000"/>
                            </a:schemeClr>
                          </a:solidFill>
                          <a:latin typeface="Calibri"/>
                          <a:ea typeface="Times New Roman"/>
                          <a:cs typeface="Calibri"/>
                        </a:rPr>
                        <a:t>Provide </a:t>
                      </a:r>
                      <a:r>
                        <a:rPr lang="en-US" sz="1800" dirty="0">
                          <a:solidFill>
                            <a:schemeClr val="tx1">
                              <a:lumMod val="75000"/>
                              <a:lumOff val="25000"/>
                            </a:schemeClr>
                          </a:solidFill>
                          <a:latin typeface="Calibri"/>
                          <a:ea typeface="Times New Roman"/>
                          <a:cs typeface="Calibri"/>
                        </a:rPr>
                        <a:t>consistent ride quality to </a:t>
                      </a:r>
                      <a:r>
                        <a:rPr lang="en-US" sz="1800" dirty="0" smtClean="0">
                          <a:solidFill>
                            <a:schemeClr val="tx1">
                              <a:lumMod val="75000"/>
                              <a:lumOff val="25000"/>
                            </a:schemeClr>
                          </a:solidFill>
                          <a:latin typeface="Calibri"/>
                          <a:ea typeface="Times New Roman"/>
                          <a:cs typeface="Calibri"/>
                        </a:rPr>
                        <a:t>users</a:t>
                      </a:r>
                      <a:endParaRPr lang="en-US" sz="1800" dirty="0">
                        <a:solidFill>
                          <a:schemeClr val="tx1">
                            <a:lumMod val="75000"/>
                            <a:lumOff val="25000"/>
                          </a:schemeClr>
                        </a:solidFill>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8A1E"/>
                    </a:solidFill>
                  </a:tcPr>
                </a:tc>
              </a:tr>
              <a:tr h="2930831">
                <a:tc>
                  <a:txBody>
                    <a:bodyPr/>
                    <a:lstStyle/>
                    <a:p>
                      <a:pPr marL="0" marR="0">
                        <a:lnSpc>
                          <a:spcPct val="115000"/>
                        </a:lnSpc>
                        <a:spcBef>
                          <a:spcPts val="0"/>
                        </a:spcBef>
                        <a:spcAft>
                          <a:spcPts val="0"/>
                        </a:spcAft>
                      </a:pPr>
                      <a:endParaRPr lang="en-US" sz="1800" b="0" dirty="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1800" b="0" dirty="0" smtClean="0">
                          <a:solidFill>
                            <a:schemeClr val="tx1">
                              <a:lumMod val="75000"/>
                              <a:lumOff val="25000"/>
                            </a:schemeClr>
                          </a:solidFill>
                          <a:latin typeface="Calibri"/>
                          <a:ea typeface="Times New Roman"/>
                          <a:cs typeface="Calibri"/>
                        </a:rPr>
                        <a:t>Eligible </a:t>
                      </a:r>
                      <a:r>
                        <a:rPr lang="en-US" sz="1800" b="0" dirty="0">
                          <a:solidFill>
                            <a:schemeClr val="tx1">
                              <a:lumMod val="75000"/>
                              <a:lumOff val="25000"/>
                            </a:schemeClr>
                          </a:solidFill>
                          <a:latin typeface="Calibri"/>
                          <a:ea typeface="Times New Roman"/>
                          <a:cs typeface="Calibri"/>
                        </a:rPr>
                        <a:t>Work Types </a:t>
                      </a:r>
                      <a:endParaRPr lang="en-US" sz="1800" b="0" dirty="0">
                        <a:solidFill>
                          <a:schemeClr val="tx1">
                            <a:lumMod val="75000"/>
                            <a:lumOff val="25000"/>
                          </a:schemeClr>
                        </a:solidFill>
                        <a:latin typeface="Calibri"/>
                        <a:ea typeface="Times New Roman"/>
                        <a:cs typeface="Times New Roman"/>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marL="0" marR="0">
                        <a:lnSpc>
                          <a:spcPct val="100000"/>
                        </a:lnSpc>
                        <a:spcBef>
                          <a:spcPts val="0"/>
                        </a:spcBef>
                        <a:spcAft>
                          <a:spcPts val="0"/>
                        </a:spcAft>
                      </a:pPr>
                      <a:endParaRPr lang="en-US" sz="300" dirty="0">
                        <a:solidFill>
                          <a:schemeClr val="tx1">
                            <a:lumMod val="75000"/>
                            <a:lumOff val="25000"/>
                          </a:schemeClr>
                        </a:solidFill>
                        <a:latin typeface="Calibri"/>
                        <a:ea typeface="Times New Roman"/>
                        <a:cs typeface="Calibri"/>
                      </a:endParaRPr>
                    </a:p>
                    <a:p>
                      <a:pPr marL="342900" marR="0" lvl="0" indent="-225425">
                        <a:lnSpc>
                          <a:spcPct val="100000"/>
                        </a:lnSpc>
                        <a:spcBef>
                          <a:spcPts val="0"/>
                        </a:spcBef>
                        <a:spcAft>
                          <a:spcPts val="0"/>
                        </a:spcAft>
                        <a:buSzPct val="80000"/>
                        <a:buFont typeface="Symbol"/>
                        <a:buChar char=""/>
                      </a:pPr>
                      <a:r>
                        <a:rPr lang="en-US" sz="1800" dirty="0">
                          <a:solidFill>
                            <a:schemeClr val="tx1">
                              <a:lumMod val="75000"/>
                              <a:lumOff val="25000"/>
                            </a:schemeClr>
                          </a:solidFill>
                          <a:latin typeface="Calibri"/>
                          <a:ea typeface="Times New Roman"/>
                          <a:cs typeface="Calibri"/>
                        </a:rPr>
                        <a:t>Preservation Treatments</a:t>
                      </a:r>
                      <a:endParaRPr lang="en-US" sz="1800" dirty="0">
                        <a:solidFill>
                          <a:schemeClr val="tx1">
                            <a:lumMod val="75000"/>
                            <a:lumOff val="25000"/>
                          </a:schemeClr>
                        </a:solidFill>
                        <a:latin typeface="Calibri"/>
                        <a:ea typeface="Times New Roman"/>
                        <a:cs typeface="Times New Roman"/>
                      </a:endParaRPr>
                    </a:p>
                    <a:p>
                      <a:pPr marL="742950" marR="0" lvl="1" indent="-285750">
                        <a:lnSpc>
                          <a:spcPct val="100000"/>
                        </a:lnSpc>
                        <a:spcBef>
                          <a:spcPts val="0"/>
                        </a:spcBef>
                        <a:spcAft>
                          <a:spcPts val="0"/>
                        </a:spcAft>
                        <a:buSzPct val="80000"/>
                        <a:buFont typeface="Courier New"/>
                        <a:buChar char="o"/>
                      </a:pPr>
                      <a:r>
                        <a:rPr lang="en-US" sz="1800" dirty="0">
                          <a:solidFill>
                            <a:schemeClr val="tx1">
                              <a:lumMod val="75000"/>
                              <a:lumOff val="25000"/>
                            </a:schemeClr>
                          </a:solidFill>
                          <a:latin typeface="Calibri"/>
                          <a:ea typeface="Times New Roman"/>
                          <a:cs typeface="Calibri"/>
                        </a:rPr>
                        <a:t>Surface Seal</a:t>
                      </a:r>
                      <a:endParaRPr lang="en-US" sz="1800" dirty="0">
                        <a:solidFill>
                          <a:schemeClr val="tx1">
                            <a:lumMod val="75000"/>
                            <a:lumOff val="25000"/>
                          </a:schemeClr>
                        </a:solidFill>
                        <a:latin typeface="Calibri"/>
                        <a:ea typeface="Times New Roman"/>
                        <a:cs typeface="Times New Roman"/>
                      </a:endParaRPr>
                    </a:p>
                    <a:p>
                      <a:pPr marL="742950" marR="0" lvl="1" indent="-285750">
                        <a:lnSpc>
                          <a:spcPct val="100000"/>
                        </a:lnSpc>
                        <a:spcBef>
                          <a:spcPts val="0"/>
                        </a:spcBef>
                        <a:spcAft>
                          <a:spcPts val="0"/>
                        </a:spcAft>
                        <a:buSzPct val="80000"/>
                        <a:buFont typeface="Courier New"/>
                        <a:buChar char="o"/>
                      </a:pPr>
                      <a:r>
                        <a:rPr lang="en-US" sz="1800" dirty="0">
                          <a:solidFill>
                            <a:schemeClr val="tx1">
                              <a:lumMod val="75000"/>
                              <a:lumOff val="25000"/>
                            </a:schemeClr>
                          </a:solidFill>
                          <a:latin typeface="Calibri"/>
                          <a:ea typeface="Times New Roman"/>
                          <a:cs typeface="Calibri"/>
                        </a:rPr>
                        <a:t>Thin Overlay</a:t>
                      </a:r>
                      <a:endParaRPr lang="en-US" sz="1800" dirty="0">
                        <a:solidFill>
                          <a:schemeClr val="tx1">
                            <a:lumMod val="75000"/>
                            <a:lumOff val="25000"/>
                          </a:schemeClr>
                        </a:solidFill>
                        <a:latin typeface="Calibri"/>
                        <a:ea typeface="Times New Roman"/>
                        <a:cs typeface="Times New Roman"/>
                      </a:endParaRPr>
                    </a:p>
                    <a:p>
                      <a:pPr marL="342900" marR="0" lvl="0" indent="-225425">
                        <a:lnSpc>
                          <a:spcPct val="100000"/>
                        </a:lnSpc>
                        <a:spcBef>
                          <a:spcPts val="0"/>
                        </a:spcBef>
                        <a:spcAft>
                          <a:spcPts val="0"/>
                        </a:spcAft>
                        <a:buSzPct val="80000"/>
                        <a:buFont typeface="Symbol"/>
                        <a:buChar char=""/>
                      </a:pPr>
                      <a:r>
                        <a:rPr lang="en-US" sz="1800" dirty="0">
                          <a:solidFill>
                            <a:schemeClr val="tx1">
                              <a:lumMod val="75000"/>
                              <a:lumOff val="25000"/>
                            </a:schemeClr>
                          </a:solidFill>
                          <a:latin typeface="Calibri"/>
                          <a:ea typeface="Times New Roman"/>
                          <a:cs typeface="Calibri"/>
                        </a:rPr>
                        <a:t>Rehabilitation</a:t>
                      </a:r>
                      <a:endParaRPr lang="en-US" sz="1800" dirty="0">
                        <a:solidFill>
                          <a:schemeClr val="tx1">
                            <a:lumMod val="75000"/>
                            <a:lumOff val="25000"/>
                          </a:schemeClr>
                        </a:solidFill>
                        <a:latin typeface="Calibri"/>
                        <a:ea typeface="Times New Roman"/>
                        <a:cs typeface="Times New Roman"/>
                      </a:endParaRPr>
                    </a:p>
                    <a:p>
                      <a:pPr marL="742950" marR="0" lvl="1" indent="-285750">
                        <a:lnSpc>
                          <a:spcPct val="100000"/>
                        </a:lnSpc>
                        <a:spcBef>
                          <a:spcPts val="0"/>
                        </a:spcBef>
                        <a:spcAft>
                          <a:spcPts val="0"/>
                        </a:spcAft>
                        <a:buSzPct val="80000"/>
                        <a:buFont typeface="Courier New"/>
                        <a:buChar char="o"/>
                      </a:pPr>
                      <a:r>
                        <a:rPr lang="en-US" sz="1800" dirty="0">
                          <a:solidFill>
                            <a:schemeClr val="tx1">
                              <a:lumMod val="75000"/>
                              <a:lumOff val="25000"/>
                            </a:schemeClr>
                          </a:solidFill>
                          <a:latin typeface="Calibri"/>
                          <a:ea typeface="Times New Roman"/>
                          <a:cs typeface="Calibri"/>
                        </a:rPr>
                        <a:t>Minor –Mill &amp; Fill</a:t>
                      </a:r>
                      <a:endParaRPr lang="en-US" sz="1800" dirty="0">
                        <a:solidFill>
                          <a:schemeClr val="tx1">
                            <a:lumMod val="75000"/>
                            <a:lumOff val="25000"/>
                          </a:schemeClr>
                        </a:solidFill>
                        <a:latin typeface="Calibri"/>
                        <a:ea typeface="Times New Roman"/>
                        <a:cs typeface="Times New Roman"/>
                      </a:endParaRPr>
                    </a:p>
                    <a:p>
                      <a:pPr marL="742950" marR="0" lvl="1" indent="-285750">
                        <a:lnSpc>
                          <a:spcPct val="100000"/>
                        </a:lnSpc>
                        <a:spcBef>
                          <a:spcPts val="0"/>
                        </a:spcBef>
                        <a:spcAft>
                          <a:spcPts val="0"/>
                        </a:spcAft>
                        <a:buSzPct val="80000"/>
                        <a:buFont typeface="Courier New"/>
                        <a:buChar char="o"/>
                      </a:pPr>
                      <a:r>
                        <a:rPr lang="en-US" sz="1800" dirty="0">
                          <a:solidFill>
                            <a:schemeClr val="tx1">
                              <a:lumMod val="75000"/>
                              <a:lumOff val="25000"/>
                            </a:schemeClr>
                          </a:solidFill>
                          <a:latin typeface="Calibri"/>
                          <a:ea typeface="Times New Roman"/>
                          <a:cs typeface="Calibri"/>
                        </a:rPr>
                        <a:t>Major – Structural Overlays or Resurfacing</a:t>
                      </a:r>
                      <a:endParaRPr lang="en-US" sz="1800" dirty="0">
                        <a:solidFill>
                          <a:schemeClr val="tx1">
                            <a:lumMod val="75000"/>
                            <a:lumOff val="25000"/>
                          </a:schemeClr>
                        </a:solidFill>
                        <a:latin typeface="Calibri"/>
                        <a:ea typeface="Times New Roman"/>
                        <a:cs typeface="Times New Roman"/>
                      </a:endParaRPr>
                    </a:p>
                    <a:p>
                      <a:pPr marL="342900" marR="0" lvl="0" indent="-225425">
                        <a:lnSpc>
                          <a:spcPct val="100000"/>
                        </a:lnSpc>
                        <a:spcBef>
                          <a:spcPts val="0"/>
                        </a:spcBef>
                        <a:spcAft>
                          <a:spcPts val="0"/>
                        </a:spcAft>
                        <a:buSzPct val="80000"/>
                        <a:buFont typeface="Symbol"/>
                        <a:buChar char=""/>
                      </a:pPr>
                      <a:r>
                        <a:rPr lang="en-US" sz="1800" dirty="0">
                          <a:solidFill>
                            <a:schemeClr val="tx1">
                              <a:lumMod val="75000"/>
                              <a:lumOff val="25000"/>
                            </a:schemeClr>
                          </a:solidFill>
                          <a:latin typeface="Calibri"/>
                          <a:ea typeface="Times New Roman"/>
                          <a:cs typeface="Calibri"/>
                        </a:rPr>
                        <a:t>Reconstruction </a:t>
                      </a:r>
                      <a:endParaRPr lang="en-US" sz="1800" dirty="0">
                        <a:solidFill>
                          <a:schemeClr val="tx1">
                            <a:lumMod val="75000"/>
                            <a:lumOff val="25000"/>
                          </a:schemeClr>
                        </a:solidFill>
                        <a:latin typeface="Calibri"/>
                        <a:ea typeface="Times New Roman"/>
                        <a:cs typeface="Times New Roman"/>
                      </a:endParaRPr>
                    </a:p>
                    <a:p>
                      <a:pPr marL="742950" marR="0" lvl="1" indent="-285750">
                        <a:lnSpc>
                          <a:spcPct val="100000"/>
                        </a:lnSpc>
                        <a:spcBef>
                          <a:spcPts val="0"/>
                        </a:spcBef>
                        <a:spcAft>
                          <a:spcPts val="0"/>
                        </a:spcAft>
                        <a:buSzPct val="80000"/>
                        <a:buFont typeface="Courier New"/>
                        <a:buChar char="o"/>
                      </a:pPr>
                      <a:r>
                        <a:rPr lang="en-US" sz="1800" dirty="0">
                          <a:solidFill>
                            <a:schemeClr val="tx1">
                              <a:lumMod val="75000"/>
                              <a:lumOff val="25000"/>
                            </a:schemeClr>
                          </a:solidFill>
                          <a:latin typeface="Calibri"/>
                          <a:ea typeface="Times New Roman"/>
                          <a:cs typeface="Calibri"/>
                        </a:rPr>
                        <a:t>Major rehabilitation work at the end of pavement service life (NOT due to functional obsolescence or updating geometric design standards</a:t>
                      </a:r>
                      <a:r>
                        <a:rPr lang="en-US" sz="1800" dirty="0" smtClean="0">
                          <a:solidFill>
                            <a:schemeClr val="tx1">
                              <a:lumMod val="75000"/>
                              <a:lumOff val="25000"/>
                            </a:schemeClr>
                          </a:solidFill>
                          <a:latin typeface="Calibri"/>
                          <a:ea typeface="Times New Roman"/>
                          <a:cs typeface="Calibri"/>
                        </a:rPr>
                        <a:t>)</a:t>
                      </a:r>
                      <a:endParaRPr lang="en-US" sz="1800" dirty="0" smtClean="0">
                        <a:solidFill>
                          <a:schemeClr val="tx1">
                            <a:lumMod val="75000"/>
                            <a:lumOff val="25000"/>
                          </a:schemeClr>
                        </a:solidFill>
                        <a:latin typeface="Calibri"/>
                        <a:ea typeface="Times New Roman"/>
                        <a:cs typeface="Calibri"/>
                      </a:endParaRPr>
                    </a:p>
                  </a:txBody>
                  <a:tcPr marL="54837" marR="5483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8A1E"/>
                    </a:solidFill>
                  </a:tcPr>
                </a:tc>
              </a:tr>
            </a:tbl>
          </a:graphicData>
        </a:graphic>
      </p:graphicFrame>
      <p:sp>
        <p:nvSpPr>
          <p:cNvPr id="4" name="Slide Number Placeholder 3"/>
          <p:cNvSpPr>
            <a:spLocks noGrp="1"/>
          </p:cNvSpPr>
          <p:nvPr>
            <p:ph type="sldNum" sz="quarter" idx="12"/>
          </p:nvPr>
        </p:nvSpPr>
        <p:spPr/>
        <p:txBody>
          <a:bodyPr/>
          <a:lstStyle/>
          <a:p>
            <a:fld id="{55571EC2-54B2-314F-8254-DD0DABAE2B3F}" type="slidenum">
              <a:rPr lang="en-US" smtClean="0"/>
              <a:pPr/>
              <a:t>14</a:t>
            </a:fld>
            <a:endParaRPr lang="en-US"/>
          </a:p>
        </p:txBody>
      </p:sp>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820985" y="206775"/>
            <a:ext cx="5750698" cy="1574596"/>
          </a:xfrm>
          <a:prstGeom prst="rect">
            <a:avLst/>
          </a:prstGeom>
        </p:spPr>
        <p:txBody>
          <a:bodyPr vert="horz" lIns="91440" tIns="45720" rIns="91440" bIns="45720" rtlCol="0">
            <a:normAutofit/>
          </a:bodyPr>
          <a:lstStyle/>
          <a:p>
            <a:pPr algn="ctr">
              <a:spcBef>
                <a:spcPct val="20000"/>
              </a:spcBef>
              <a:defRPr/>
            </a:pPr>
            <a:r>
              <a:rPr lang="en-US" sz="4000" b="1" dirty="0" smtClean="0">
                <a:solidFill>
                  <a:schemeClr val="tx1">
                    <a:tint val="75000"/>
                  </a:schemeClr>
                </a:solidFill>
              </a:rPr>
              <a:t>Modernization</a:t>
            </a:r>
          </a:p>
        </p:txBody>
      </p:sp>
      <p:graphicFrame>
        <p:nvGraphicFramePr>
          <p:cNvPr id="6" name="Table 5"/>
          <p:cNvGraphicFramePr>
            <a:graphicFrameLocks noGrp="1"/>
          </p:cNvGraphicFramePr>
          <p:nvPr/>
        </p:nvGraphicFramePr>
        <p:xfrm>
          <a:off x="457200" y="1143000"/>
          <a:ext cx="8373979" cy="4945338"/>
        </p:xfrm>
        <a:graphic>
          <a:graphicData uri="http://schemas.openxmlformats.org/drawingml/2006/table">
            <a:tbl>
              <a:tblPr/>
              <a:tblGrid>
                <a:gridCol w="2213606"/>
                <a:gridCol w="6160373"/>
              </a:tblGrid>
              <a:tr h="1168831">
                <a:tc>
                  <a:txBody>
                    <a:bodyPr/>
                    <a:lstStyle/>
                    <a:p>
                      <a:pPr marL="0" marR="0">
                        <a:lnSpc>
                          <a:spcPct val="115000"/>
                        </a:lnSpc>
                        <a:spcBef>
                          <a:spcPts val="0"/>
                        </a:spcBef>
                        <a:spcAft>
                          <a:spcPts val="0"/>
                        </a:spcAft>
                      </a:pPr>
                      <a:endParaRPr lang="en-US" sz="2000" b="0" dirty="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2000" b="0" dirty="0">
                          <a:solidFill>
                            <a:schemeClr val="tx1">
                              <a:lumMod val="75000"/>
                              <a:lumOff val="25000"/>
                            </a:schemeClr>
                          </a:solidFill>
                          <a:latin typeface="Calibri"/>
                          <a:ea typeface="Times New Roman"/>
                          <a:cs typeface="Calibri"/>
                        </a:rPr>
                        <a:t>Policy Goals  </a:t>
                      </a:r>
                      <a:endParaRPr lang="en-US" sz="2000" b="0" dirty="0">
                        <a:solidFill>
                          <a:schemeClr val="tx1">
                            <a:lumMod val="75000"/>
                            <a:lumOff val="25000"/>
                          </a:schemeClr>
                        </a:solidFill>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C578"/>
                    </a:solidFill>
                  </a:tcPr>
                </a:tc>
                <a:tc>
                  <a:txBody>
                    <a:bodyPr/>
                    <a:lstStyle/>
                    <a:p>
                      <a:pPr marL="0" marR="0">
                        <a:lnSpc>
                          <a:spcPct val="115000"/>
                        </a:lnSpc>
                        <a:spcBef>
                          <a:spcPts val="0"/>
                        </a:spcBef>
                        <a:spcAft>
                          <a:spcPts val="0"/>
                        </a:spcAft>
                      </a:pPr>
                      <a:endParaRPr lang="en-US" sz="600" dirty="0">
                        <a:solidFill>
                          <a:schemeClr val="tx1">
                            <a:lumMod val="75000"/>
                            <a:lumOff val="25000"/>
                          </a:schemeClr>
                        </a:solidFill>
                        <a:latin typeface="Calibri"/>
                        <a:ea typeface="Times New Roman"/>
                        <a:cs typeface="Calibri"/>
                      </a:endParaRPr>
                    </a:p>
                    <a:p>
                      <a:pPr marL="117475" marR="0" indent="0">
                        <a:lnSpc>
                          <a:spcPct val="100000"/>
                        </a:lnSpc>
                        <a:spcBef>
                          <a:spcPts val="0"/>
                        </a:spcBef>
                        <a:spcAft>
                          <a:spcPts val="0"/>
                        </a:spcAft>
                      </a:pPr>
                      <a:r>
                        <a:rPr lang="en-US" sz="2000" dirty="0">
                          <a:solidFill>
                            <a:schemeClr val="tx1">
                              <a:lumMod val="75000"/>
                              <a:lumOff val="25000"/>
                            </a:schemeClr>
                          </a:solidFill>
                          <a:latin typeface="Calibri"/>
                          <a:ea typeface="Times New Roman"/>
                          <a:cs typeface="Calibri"/>
                        </a:rPr>
                        <a:t>Improve safety and reliability, reduce congestion, </a:t>
                      </a:r>
                      <a:r>
                        <a:rPr lang="en-US" sz="2000" dirty="0" smtClean="0">
                          <a:solidFill>
                            <a:schemeClr val="tx1">
                              <a:lumMod val="75000"/>
                              <a:lumOff val="25000"/>
                            </a:schemeClr>
                          </a:solidFill>
                          <a:latin typeface="Calibri"/>
                          <a:ea typeface="Times New Roman"/>
                          <a:cs typeface="Calibri"/>
                        </a:rPr>
                        <a:t/>
                      </a:r>
                      <a:br>
                        <a:rPr lang="en-US" sz="2000" dirty="0" smtClean="0">
                          <a:solidFill>
                            <a:schemeClr val="tx1">
                              <a:lumMod val="75000"/>
                              <a:lumOff val="25000"/>
                            </a:schemeClr>
                          </a:solidFill>
                          <a:latin typeface="Calibri"/>
                          <a:ea typeface="Times New Roman"/>
                          <a:cs typeface="Calibri"/>
                        </a:rPr>
                      </a:br>
                      <a:r>
                        <a:rPr lang="en-US" sz="2000" dirty="0" smtClean="0">
                          <a:solidFill>
                            <a:schemeClr val="tx1">
                              <a:lumMod val="75000"/>
                              <a:lumOff val="25000"/>
                            </a:schemeClr>
                          </a:solidFill>
                          <a:latin typeface="Calibri"/>
                          <a:ea typeface="Times New Roman"/>
                          <a:cs typeface="Calibri"/>
                        </a:rPr>
                        <a:t>improve </a:t>
                      </a:r>
                      <a:r>
                        <a:rPr lang="en-US" sz="2000" dirty="0">
                          <a:solidFill>
                            <a:schemeClr val="tx1">
                              <a:lumMod val="75000"/>
                              <a:lumOff val="25000"/>
                            </a:schemeClr>
                          </a:solidFill>
                          <a:latin typeface="Calibri"/>
                          <a:ea typeface="Times New Roman"/>
                          <a:cs typeface="Calibri"/>
                        </a:rPr>
                        <a:t>economic vitality, increase multimodal usage</a:t>
                      </a:r>
                      <a:endParaRPr lang="en-US" sz="2000" dirty="0">
                        <a:solidFill>
                          <a:schemeClr val="tx1">
                            <a:lumMod val="75000"/>
                            <a:lumOff val="25000"/>
                          </a:schemeClr>
                        </a:solidFill>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BC19"/>
                    </a:solidFill>
                  </a:tcPr>
                </a:tc>
              </a:tr>
              <a:tr h="1436480">
                <a:tc>
                  <a:txBody>
                    <a:bodyPr/>
                    <a:lstStyle/>
                    <a:p>
                      <a:pPr marL="0" marR="0">
                        <a:lnSpc>
                          <a:spcPct val="115000"/>
                        </a:lnSpc>
                        <a:spcBef>
                          <a:spcPts val="0"/>
                        </a:spcBef>
                        <a:spcAft>
                          <a:spcPts val="0"/>
                        </a:spcAft>
                      </a:pPr>
                      <a:endParaRPr lang="en-US" sz="2000" b="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2000" b="0">
                          <a:solidFill>
                            <a:schemeClr val="tx1">
                              <a:lumMod val="75000"/>
                              <a:lumOff val="25000"/>
                            </a:schemeClr>
                          </a:solidFill>
                          <a:latin typeface="Calibri"/>
                          <a:ea typeface="Times New Roman"/>
                          <a:cs typeface="Calibri"/>
                        </a:rPr>
                        <a:t>How Projects Accomplish Goals</a:t>
                      </a:r>
                      <a:endParaRPr lang="en-US" sz="2000" b="0">
                        <a:solidFill>
                          <a:schemeClr val="tx1">
                            <a:lumMod val="75000"/>
                            <a:lumOff val="25000"/>
                          </a:schemeClr>
                        </a:solidFill>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C578"/>
                    </a:solidFill>
                  </a:tcPr>
                </a:tc>
                <a:tc>
                  <a:txBody>
                    <a:bodyPr/>
                    <a:lstStyle/>
                    <a:p>
                      <a:pPr>
                        <a:spcAft>
                          <a:spcPts val="0"/>
                        </a:spcAft>
                      </a:pPr>
                      <a:endParaRPr lang="en-US" sz="600" dirty="0">
                        <a:solidFill>
                          <a:schemeClr val="tx1">
                            <a:lumMod val="75000"/>
                            <a:lumOff val="25000"/>
                          </a:schemeClr>
                        </a:solidFill>
                        <a:latin typeface="Calibri"/>
                        <a:ea typeface="Times New Roman"/>
                        <a:cs typeface="Calibri"/>
                      </a:endParaRPr>
                    </a:p>
                    <a:p>
                      <a:pPr marL="342900" marR="0" lvl="0" indent="-225425">
                        <a:spcBef>
                          <a:spcPts val="0"/>
                        </a:spcBef>
                        <a:spcAft>
                          <a:spcPts val="0"/>
                        </a:spcAft>
                        <a:buSzPct val="80000"/>
                        <a:buFont typeface="Symbol"/>
                        <a:buChar char=""/>
                      </a:pPr>
                      <a:r>
                        <a:rPr lang="en-US" sz="2000" dirty="0" smtClean="0">
                          <a:solidFill>
                            <a:schemeClr val="tx1">
                              <a:lumMod val="75000"/>
                              <a:lumOff val="25000"/>
                            </a:schemeClr>
                          </a:solidFill>
                          <a:latin typeface="Calibri"/>
                          <a:ea typeface="Times New Roman"/>
                          <a:cs typeface="Calibri"/>
                        </a:rPr>
                        <a:t>Improve </a:t>
                      </a:r>
                      <a:r>
                        <a:rPr lang="en-US" sz="2000" dirty="0">
                          <a:solidFill>
                            <a:schemeClr val="tx1">
                              <a:lumMod val="75000"/>
                              <a:lumOff val="25000"/>
                            </a:schemeClr>
                          </a:solidFill>
                          <a:latin typeface="Calibri"/>
                          <a:ea typeface="Times New Roman"/>
                          <a:cs typeface="Calibri"/>
                        </a:rPr>
                        <a:t>productivity of the existing system </a:t>
                      </a:r>
                      <a:endParaRPr lang="en-US" sz="2000" dirty="0">
                        <a:solidFill>
                          <a:schemeClr val="tx1">
                            <a:lumMod val="75000"/>
                            <a:lumOff val="25000"/>
                          </a:schemeClr>
                        </a:solidFill>
                        <a:latin typeface="Calibri"/>
                        <a:cs typeface="Times New Roman"/>
                      </a:endParaRPr>
                    </a:p>
                    <a:p>
                      <a:pPr marL="342900" marR="0" lvl="0" indent="-225425">
                        <a:spcBef>
                          <a:spcPts val="0"/>
                        </a:spcBef>
                        <a:spcAft>
                          <a:spcPts val="0"/>
                        </a:spcAft>
                        <a:buSzPct val="80000"/>
                        <a:buFont typeface="Symbol"/>
                        <a:buChar char=""/>
                      </a:pPr>
                      <a:r>
                        <a:rPr lang="en-US" sz="2000" dirty="0" smtClean="0">
                          <a:solidFill>
                            <a:schemeClr val="tx1">
                              <a:lumMod val="75000"/>
                              <a:lumOff val="25000"/>
                            </a:schemeClr>
                          </a:solidFill>
                          <a:latin typeface="Calibri"/>
                          <a:ea typeface="Times New Roman"/>
                          <a:cs typeface="Calibri"/>
                        </a:rPr>
                        <a:t>Reduce </a:t>
                      </a:r>
                      <a:r>
                        <a:rPr lang="en-US" sz="2000" dirty="0">
                          <a:solidFill>
                            <a:schemeClr val="tx1">
                              <a:lumMod val="75000"/>
                              <a:lumOff val="25000"/>
                            </a:schemeClr>
                          </a:solidFill>
                          <a:latin typeface="Calibri"/>
                          <a:ea typeface="Times New Roman"/>
                          <a:cs typeface="Calibri"/>
                        </a:rPr>
                        <a:t>safety risk</a:t>
                      </a:r>
                      <a:endParaRPr lang="en-US" sz="2000" dirty="0">
                        <a:solidFill>
                          <a:schemeClr val="tx1">
                            <a:lumMod val="75000"/>
                            <a:lumOff val="25000"/>
                          </a:schemeClr>
                        </a:solidFill>
                        <a:latin typeface="Calibri"/>
                        <a:cs typeface="Times New Roman"/>
                      </a:endParaRPr>
                    </a:p>
                    <a:p>
                      <a:pPr marL="342900" marR="0" lvl="0" indent="-225425">
                        <a:spcBef>
                          <a:spcPts val="0"/>
                        </a:spcBef>
                        <a:spcAft>
                          <a:spcPts val="0"/>
                        </a:spcAft>
                        <a:buSzPct val="80000"/>
                        <a:buFont typeface="Symbol"/>
                        <a:buChar char=""/>
                      </a:pPr>
                      <a:r>
                        <a:rPr lang="en-US" sz="2000" dirty="0" smtClean="0">
                          <a:solidFill>
                            <a:schemeClr val="tx1">
                              <a:lumMod val="75000"/>
                              <a:lumOff val="25000"/>
                            </a:schemeClr>
                          </a:solidFill>
                          <a:latin typeface="Calibri"/>
                          <a:ea typeface="Times New Roman"/>
                          <a:cs typeface="Calibri"/>
                        </a:rPr>
                        <a:t>Reduce </a:t>
                      </a:r>
                      <a:r>
                        <a:rPr lang="en-US" sz="2000" dirty="0">
                          <a:solidFill>
                            <a:schemeClr val="tx1">
                              <a:lumMod val="75000"/>
                              <a:lumOff val="25000"/>
                            </a:schemeClr>
                          </a:solidFill>
                          <a:latin typeface="Calibri"/>
                          <a:ea typeface="Times New Roman"/>
                          <a:cs typeface="Calibri"/>
                        </a:rPr>
                        <a:t>travel time</a:t>
                      </a:r>
                      <a:endParaRPr lang="en-US" sz="2000" dirty="0">
                        <a:solidFill>
                          <a:schemeClr val="tx1">
                            <a:lumMod val="75000"/>
                            <a:lumOff val="25000"/>
                          </a:schemeClr>
                        </a:solidFill>
                        <a:latin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BC19"/>
                    </a:solidFill>
                  </a:tcPr>
                </a:tc>
              </a:tr>
              <a:tr h="2340027">
                <a:tc>
                  <a:txBody>
                    <a:bodyPr/>
                    <a:lstStyle/>
                    <a:p>
                      <a:pPr marL="0" marR="0">
                        <a:lnSpc>
                          <a:spcPct val="115000"/>
                        </a:lnSpc>
                        <a:spcBef>
                          <a:spcPts val="0"/>
                        </a:spcBef>
                        <a:spcAft>
                          <a:spcPts val="0"/>
                        </a:spcAft>
                      </a:pPr>
                      <a:endParaRPr lang="en-US" sz="2000" b="0" dirty="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2000" b="0" dirty="0">
                          <a:solidFill>
                            <a:schemeClr val="tx1">
                              <a:lumMod val="75000"/>
                              <a:lumOff val="25000"/>
                            </a:schemeClr>
                          </a:solidFill>
                          <a:latin typeface="Calibri"/>
                          <a:ea typeface="Times New Roman"/>
                          <a:cs typeface="Calibri"/>
                        </a:rPr>
                        <a:t>Illustrative Eligible Work Types</a:t>
                      </a:r>
                      <a:endParaRPr lang="en-US" sz="2000" b="0" dirty="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2000" b="0" dirty="0">
                          <a:solidFill>
                            <a:schemeClr val="tx1">
                              <a:lumMod val="75000"/>
                              <a:lumOff val="25000"/>
                            </a:schemeClr>
                          </a:solidFill>
                          <a:latin typeface="Calibri"/>
                          <a:ea typeface="Times New Roman"/>
                          <a:cs typeface="Calibri"/>
                        </a:rPr>
                        <a:t>   </a:t>
                      </a:r>
                      <a:endParaRPr lang="en-US" sz="2000" b="0" dirty="0">
                        <a:solidFill>
                          <a:schemeClr val="tx1">
                            <a:lumMod val="75000"/>
                            <a:lumOff val="25000"/>
                          </a:schemeClr>
                        </a:solidFill>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C578"/>
                    </a:solidFill>
                  </a:tcPr>
                </a:tc>
                <a:tc>
                  <a:txBody>
                    <a:bodyPr/>
                    <a:lstStyle/>
                    <a:p>
                      <a:pPr>
                        <a:spcAft>
                          <a:spcPts val="0"/>
                        </a:spcAft>
                      </a:pPr>
                      <a:endParaRPr lang="en-US" sz="600" dirty="0">
                        <a:solidFill>
                          <a:schemeClr val="tx1">
                            <a:lumMod val="75000"/>
                            <a:lumOff val="25000"/>
                          </a:schemeClr>
                        </a:solidFill>
                        <a:latin typeface="Calibri"/>
                        <a:ea typeface="Times New Roman"/>
                        <a:cs typeface="Calibri"/>
                      </a:endParaRPr>
                    </a:p>
                    <a:p>
                      <a:pPr marL="342900" marR="0" lvl="0" indent="-225425">
                        <a:spcBef>
                          <a:spcPts val="0"/>
                        </a:spcBef>
                        <a:spcAft>
                          <a:spcPts val="0"/>
                        </a:spcAft>
                        <a:buSzPct val="80000"/>
                        <a:buFont typeface="Symbol"/>
                        <a:buChar char=""/>
                      </a:pPr>
                      <a:r>
                        <a:rPr lang="en-US" sz="2000" dirty="0">
                          <a:solidFill>
                            <a:schemeClr val="tx1">
                              <a:lumMod val="75000"/>
                              <a:lumOff val="25000"/>
                            </a:schemeClr>
                          </a:solidFill>
                          <a:latin typeface="Calibri"/>
                          <a:ea typeface="Times New Roman"/>
                          <a:cs typeface="Calibri"/>
                        </a:rPr>
                        <a:t>Widening existing lanes/shoulders</a:t>
                      </a:r>
                      <a:endParaRPr lang="en-US" sz="2000" dirty="0">
                        <a:solidFill>
                          <a:schemeClr val="tx1">
                            <a:lumMod val="75000"/>
                            <a:lumOff val="25000"/>
                          </a:schemeClr>
                        </a:solidFill>
                        <a:latin typeface="Calibri"/>
                        <a:cs typeface="Times New Roman"/>
                      </a:endParaRPr>
                    </a:p>
                    <a:p>
                      <a:pPr marL="342900" marR="0" lvl="0" indent="-225425">
                        <a:spcBef>
                          <a:spcPts val="0"/>
                        </a:spcBef>
                        <a:spcAft>
                          <a:spcPts val="0"/>
                        </a:spcAft>
                        <a:buSzPct val="80000"/>
                        <a:buFont typeface="Symbol"/>
                        <a:buChar char=""/>
                      </a:pPr>
                      <a:r>
                        <a:rPr lang="en-US" sz="2000" dirty="0">
                          <a:solidFill>
                            <a:schemeClr val="tx1">
                              <a:lumMod val="75000"/>
                              <a:lumOff val="25000"/>
                            </a:schemeClr>
                          </a:solidFill>
                          <a:latin typeface="Calibri"/>
                          <a:ea typeface="Times New Roman"/>
                          <a:cs typeface="Calibri"/>
                        </a:rPr>
                        <a:t>Intersection and interchange reconfiguration</a:t>
                      </a:r>
                      <a:endParaRPr lang="en-US" sz="2000" dirty="0">
                        <a:solidFill>
                          <a:schemeClr val="tx1">
                            <a:lumMod val="75000"/>
                            <a:lumOff val="25000"/>
                          </a:schemeClr>
                        </a:solidFill>
                        <a:latin typeface="Calibri"/>
                        <a:cs typeface="Times New Roman"/>
                      </a:endParaRPr>
                    </a:p>
                    <a:p>
                      <a:pPr marL="342900" marR="0" lvl="0" indent="-225425">
                        <a:spcBef>
                          <a:spcPts val="0"/>
                        </a:spcBef>
                        <a:spcAft>
                          <a:spcPts val="0"/>
                        </a:spcAft>
                        <a:buSzPct val="80000"/>
                        <a:buFont typeface="Symbol"/>
                        <a:buChar char=""/>
                      </a:pPr>
                      <a:r>
                        <a:rPr lang="en-US" sz="2000" dirty="0">
                          <a:solidFill>
                            <a:schemeClr val="tx1">
                              <a:lumMod val="75000"/>
                              <a:lumOff val="25000"/>
                            </a:schemeClr>
                          </a:solidFill>
                          <a:latin typeface="Calibri"/>
                          <a:ea typeface="Times New Roman"/>
                          <a:cs typeface="Calibri"/>
                        </a:rPr>
                        <a:t>Enhancements to address functional obsolescence</a:t>
                      </a:r>
                      <a:endParaRPr lang="en-US" sz="2000" dirty="0">
                        <a:solidFill>
                          <a:schemeClr val="tx1">
                            <a:lumMod val="75000"/>
                            <a:lumOff val="25000"/>
                          </a:schemeClr>
                        </a:solidFill>
                        <a:latin typeface="Calibri"/>
                        <a:cs typeface="Times New Roman"/>
                      </a:endParaRPr>
                    </a:p>
                    <a:p>
                      <a:pPr marL="342900" marR="0" lvl="0" indent="-225425">
                        <a:spcBef>
                          <a:spcPts val="0"/>
                        </a:spcBef>
                        <a:spcAft>
                          <a:spcPts val="0"/>
                        </a:spcAft>
                        <a:buSzPct val="80000"/>
                        <a:buFont typeface="Symbol"/>
                        <a:buChar char=""/>
                      </a:pPr>
                      <a:r>
                        <a:rPr lang="en-US" sz="2000" dirty="0">
                          <a:solidFill>
                            <a:schemeClr val="tx1">
                              <a:lumMod val="75000"/>
                              <a:lumOff val="25000"/>
                            </a:schemeClr>
                          </a:solidFill>
                          <a:latin typeface="Calibri"/>
                          <a:ea typeface="Times New Roman"/>
                          <a:cs typeface="Calibri"/>
                        </a:rPr>
                        <a:t>Traffic control and management</a:t>
                      </a:r>
                      <a:endParaRPr lang="en-US" sz="2000" dirty="0">
                        <a:solidFill>
                          <a:schemeClr val="tx1">
                            <a:lumMod val="75000"/>
                            <a:lumOff val="25000"/>
                          </a:schemeClr>
                        </a:solidFill>
                        <a:latin typeface="Calibri"/>
                        <a:cs typeface="Times New Roman"/>
                      </a:endParaRPr>
                    </a:p>
                    <a:p>
                      <a:pPr marL="342900" marR="0" lvl="0" indent="-225425">
                        <a:spcBef>
                          <a:spcPts val="0"/>
                        </a:spcBef>
                        <a:spcAft>
                          <a:spcPts val="0"/>
                        </a:spcAft>
                        <a:buSzPct val="80000"/>
                        <a:buFont typeface="Symbol"/>
                        <a:buChar char=""/>
                      </a:pPr>
                      <a:r>
                        <a:rPr lang="en-US" sz="2000" dirty="0">
                          <a:solidFill>
                            <a:schemeClr val="tx1">
                              <a:lumMod val="75000"/>
                              <a:lumOff val="25000"/>
                            </a:schemeClr>
                          </a:solidFill>
                          <a:latin typeface="Calibri"/>
                          <a:ea typeface="Times New Roman"/>
                          <a:cs typeface="Calibri"/>
                        </a:rPr>
                        <a:t>Safety modifications/enhancements</a:t>
                      </a:r>
                      <a:endParaRPr lang="en-US" sz="2000" dirty="0">
                        <a:solidFill>
                          <a:schemeClr val="tx1">
                            <a:lumMod val="75000"/>
                            <a:lumOff val="25000"/>
                          </a:schemeClr>
                        </a:solidFill>
                        <a:latin typeface="Calibri"/>
                        <a:cs typeface="Times New Roman"/>
                      </a:endParaRPr>
                    </a:p>
                    <a:p>
                      <a:pPr marL="342900" marR="0" lvl="0" indent="-225425">
                        <a:spcBef>
                          <a:spcPts val="0"/>
                        </a:spcBef>
                        <a:spcAft>
                          <a:spcPts val="0"/>
                        </a:spcAft>
                        <a:buSzPct val="80000"/>
                        <a:buFont typeface="Symbol"/>
                        <a:buChar char=""/>
                      </a:pPr>
                      <a:r>
                        <a:rPr lang="en-US" sz="2000" dirty="0">
                          <a:solidFill>
                            <a:schemeClr val="tx1">
                              <a:lumMod val="75000"/>
                              <a:lumOff val="25000"/>
                            </a:schemeClr>
                          </a:solidFill>
                          <a:latin typeface="Calibri"/>
                          <a:ea typeface="Times New Roman"/>
                          <a:cs typeface="Calibri"/>
                        </a:rPr>
                        <a:t>ITS modifications/enhancements</a:t>
                      </a:r>
                      <a:endParaRPr lang="en-US" sz="2000" dirty="0">
                        <a:solidFill>
                          <a:schemeClr val="tx1">
                            <a:lumMod val="75000"/>
                            <a:lumOff val="25000"/>
                          </a:schemeClr>
                        </a:solidFill>
                        <a:latin typeface="Calibri"/>
                        <a:cs typeface="Times New Roman"/>
                      </a:endParaRPr>
                    </a:p>
                    <a:p>
                      <a:pPr marL="342900" marR="0" lvl="0" indent="-225425">
                        <a:spcBef>
                          <a:spcPts val="0"/>
                        </a:spcBef>
                        <a:spcAft>
                          <a:spcPts val="0"/>
                        </a:spcAft>
                        <a:buSzPct val="80000"/>
                        <a:buFont typeface="Symbol"/>
                        <a:buChar char=""/>
                      </a:pPr>
                      <a:r>
                        <a:rPr lang="en-US" sz="2000" dirty="0">
                          <a:solidFill>
                            <a:schemeClr val="tx1">
                              <a:lumMod val="75000"/>
                              <a:lumOff val="25000"/>
                            </a:schemeClr>
                          </a:solidFill>
                          <a:latin typeface="Calibri"/>
                          <a:ea typeface="Times New Roman"/>
                          <a:cs typeface="Calibri"/>
                        </a:rPr>
                        <a:t>Bicycle lane improvement</a:t>
                      </a:r>
                      <a:endParaRPr lang="en-US" sz="2000" dirty="0">
                        <a:solidFill>
                          <a:schemeClr val="tx1">
                            <a:lumMod val="75000"/>
                            <a:lumOff val="25000"/>
                          </a:schemeClr>
                        </a:solidFill>
                        <a:latin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BC19"/>
                    </a:solidFill>
                  </a:tcPr>
                </a:tc>
              </a:tr>
            </a:tbl>
          </a:graphicData>
        </a:graphic>
      </p:graphicFrame>
      <p:sp>
        <p:nvSpPr>
          <p:cNvPr id="4" name="Slide Number Placeholder 3"/>
          <p:cNvSpPr>
            <a:spLocks noGrp="1"/>
          </p:cNvSpPr>
          <p:nvPr>
            <p:ph type="sldNum" sz="quarter" idx="12"/>
          </p:nvPr>
        </p:nvSpPr>
        <p:spPr/>
        <p:txBody>
          <a:bodyPr/>
          <a:lstStyle/>
          <a:p>
            <a:fld id="{55571EC2-54B2-314F-8254-DD0DABAE2B3F}" type="slidenum">
              <a:rPr lang="en-US" smtClean="0"/>
              <a:pPr/>
              <a:t>15</a:t>
            </a:fld>
            <a:endParaRPr lang="en-US"/>
          </a:p>
        </p:txBody>
      </p:sp>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820985" y="187319"/>
            <a:ext cx="5750698"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Expansion</a:t>
            </a:r>
          </a:p>
        </p:txBody>
      </p:sp>
      <p:graphicFrame>
        <p:nvGraphicFramePr>
          <p:cNvPr id="5" name="Table 4"/>
          <p:cNvGraphicFramePr>
            <a:graphicFrameLocks noGrp="1"/>
          </p:cNvGraphicFramePr>
          <p:nvPr/>
        </p:nvGraphicFramePr>
        <p:xfrm>
          <a:off x="616017" y="1260910"/>
          <a:ext cx="7931217" cy="4751918"/>
        </p:xfrm>
        <a:graphic>
          <a:graphicData uri="http://schemas.openxmlformats.org/drawingml/2006/table">
            <a:tbl>
              <a:tblPr/>
              <a:tblGrid>
                <a:gridCol w="2321736"/>
                <a:gridCol w="5609481"/>
              </a:tblGrid>
              <a:tr h="1637933">
                <a:tc>
                  <a:txBody>
                    <a:bodyPr/>
                    <a:lstStyle/>
                    <a:p>
                      <a:pPr marL="0" marR="0">
                        <a:lnSpc>
                          <a:spcPct val="115000"/>
                        </a:lnSpc>
                        <a:spcBef>
                          <a:spcPts val="0"/>
                        </a:spcBef>
                        <a:spcAft>
                          <a:spcPts val="0"/>
                        </a:spcAft>
                      </a:pPr>
                      <a:endParaRPr lang="en-US" sz="2000" b="0" dirty="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2000" b="0" dirty="0">
                          <a:solidFill>
                            <a:schemeClr val="tx1">
                              <a:lumMod val="75000"/>
                              <a:lumOff val="25000"/>
                            </a:schemeClr>
                          </a:solidFill>
                          <a:latin typeface="Calibri"/>
                          <a:ea typeface="Times New Roman"/>
                          <a:cs typeface="Calibri"/>
                        </a:rPr>
                        <a:t>Policy Goals</a:t>
                      </a:r>
                      <a:endParaRPr lang="en-US" sz="2000" b="0" dirty="0">
                        <a:solidFill>
                          <a:schemeClr val="tx1">
                            <a:lumMod val="75000"/>
                            <a:lumOff val="25000"/>
                          </a:schemeClr>
                        </a:solidFill>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endParaRPr lang="en-US" sz="2000" dirty="0">
                        <a:solidFill>
                          <a:schemeClr val="bg1"/>
                        </a:solidFill>
                        <a:latin typeface="Calibri"/>
                        <a:ea typeface="Times New Roman"/>
                        <a:cs typeface="Calibri"/>
                      </a:endParaRPr>
                    </a:p>
                    <a:p>
                      <a:pPr marL="117475" marR="0" indent="0">
                        <a:lnSpc>
                          <a:spcPct val="100000"/>
                        </a:lnSpc>
                        <a:spcBef>
                          <a:spcPts val="0"/>
                        </a:spcBef>
                        <a:spcAft>
                          <a:spcPts val="0"/>
                        </a:spcAft>
                      </a:pPr>
                      <a:r>
                        <a:rPr lang="en-US" sz="2000" dirty="0">
                          <a:solidFill>
                            <a:schemeClr val="bg1"/>
                          </a:solidFill>
                          <a:latin typeface="Calibri"/>
                          <a:ea typeface="Times New Roman"/>
                          <a:cs typeface="Calibri"/>
                        </a:rPr>
                        <a:t>Provision of transportation system capacity to provide mobility and support economic productivity </a:t>
                      </a:r>
                      <a:endParaRPr lang="en-US" sz="2000" dirty="0">
                        <a:solidFill>
                          <a:schemeClr val="bg1"/>
                        </a:solidFill>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27FC0"/>
                    </a:solidFill>
                  </a:tcPr>
                </a:tc>
              </a:tr>
              <a:tr h="1402648">
                <a:tc>
                  <a:txBody>
                    <a:bodyPr/>
                    <a:lstStyle/>
                    <a:p>
                      <a:pPr marL="0" marR="0">
                        <a:lnSpc>
                          <a:spcPct val="115000"/>
                        </a:lnSpc>
                        <a:spcBef>
                          <a:spcPts val="0"/>
                        </a:spcBef>
                        <a:spcAft>
                          <a:spcPts val="0"/>
                        </a:spcAft>
                      </a:pPr>
                      <a:endParaRPr lang="en-US" sz="2000" b="0" dirty="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2000" b="0" dirty="0">
                          <a:solidFill>
                            <a:schemeClr val="tx1">
                              <a:lumMod val="75000"/>
                              <a:lumOff val="25000"/>
                            </a:schemeClr>
                          </a:solidFill>
                          <a:latin typeface="Calibri"/>
                          <a:ea typeface="Times New Roman"/>
                          <a:cs typeface="Calibri"/>
                        </a:rPr>
                        <a:t>How Projects Accomplish Goals</a:t>
                      </a:r>
                      <a:endParaRPr lang="en-US" sz="2000" b="0" dirty="0">
                        <a:solidFill>
                          <a:schemeClr val="tx1">
                            <a:lumMod val="75000"/>
                            <a:lumOff val="25000"/>
                          </a:schemeClr>
                        </a:solidFill>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spcAft>
                          <a:spcPts val="0"/>
                        </a:spcAft>
                      </a:pPr>
                      <a:endParaRPr lang="en-US" sz="2000" dirty="0">
                        <a:solidFill>
                          <a:schemeClr val="bg1"/>
                        </a:solidFill>
                        <a:latin typeface="Calibri"/>
                        <a:ea typeface="Times New Roman"/>
                        <a:cs typeface="Calibri"/>
                      </a:endParaRPr>
                    </a:p>
                    <a:p>
                      <a:pPr>
                        <a:lnSpc>
                          <a:spcPct val="100000"/>
                        </a:lnSpc>
                        <a:spcAft>
                          <a:spcPts val="0"/>
                        </a:spcAft>
                      </a:pPr>
                      <a:r>
                        <a:rPr lang="en-US" sz="2000" dirty="0">
                          <a:solidFill>
                            <a:schemeClr val="bg1"/>
                          </a:solidFill>
                          <a:latin typeface="Calibri"/>
                          <a:ea typeface="Times New Roman"/>
                          <a:cs typeface="Calibri"/>
                        </a:rPr>
                        <a:t>Provide capacity to meet current and future travel demand at acceptable levels of service</a:t>
                      </a:r>
                      <a:endParaRPr lang="en-US" sz="2000" dirty="0">
                        <a:solidFill>
                          <a:schemeClr val="bg1"/>
                        </a:solidFill>
                        <a:latin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27FC0"/>
                    </a:solidFill>
                  </a:tcPr>
                </a:tc>
              </a:tr>
              <a:tr h="1711337">
                <a:tc>
                  <a:txBody>
                    <a:bodyPr/>
                    <a:lstStyle/>
                    <a:p>
                      <a:pPr marL="0" marR="0">
                        <a:lnSpc>
                          <a:spcPct val="115000"/>
                        </a:lnSpc>
                        <a:spcBef>
                          <a:spcPts val="0"/>
                        </a:spcBef>
                        <a:spcAft>
                          <a:spcPts val="0"/>
                        </a:spcAft>
                      </a:pPr>
                      <a:endParaRPr lang="en-US" sz="2000" b="0" dirty="0">
                        <a:solidFill>
                          <a:schemeClr val="tx1">
                            <a:lumMod val="75000"/>
                            <a:lumOff val="25000"/>
                          </a:schemeClr>
                        </a:solidFill>
                        <a:latin typeface="Calibri"/>
                        <a:ea typeface="Times New Roman"/>
                        <a:cs typeface="Times New Roman"/>
                      </a:endParaRPr>
                    </a:p>
                    <a:p>
                      <a:pPr marL="0" marR="0">
                        <a:lnSpc>
                          <a:spcPct val="115000"/>
                        </a:lnSpc>
                        <a:spcBef>
                          <a:spcPts val="0"/>
                        </a:spcBef>
                        <a:spcAft>
                          <a:spcPts val="0"/>
                        </a:spcAft>
                      </a:pPr>
                      <a:r>
                        <a:rPr lang="en-US" sz="2000" b="0" dirty="0">
                          <a:solidFill>
                            <a:schemeClr val="tx1">
                              <a:lumMod val="75000"/>
                              <a:lumOff val="25000"/>
                            </a:schemeClr>
                          </a:solidFill>
                          <a:latin typeface="Calibri"/>
                          <a:ea typeface="Times New Roman"/>
                          <a:cs typeface="Calibri"/>
                        </a:rPr>
                        <a:t>Illustrative Eligible Work Types</a:t>
                      </a:r>
                      <a:endParaRPr lang="en-US" sz="2000" b="0" dirty="0">
                        <a:solidFill>
                          <a:schemeClr val="tx1">
                            <a:lumMod val="75000"/>
                            <a:lumOff val="25000"/>
                          </a:schemeClr>
                        </a:solidFill>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endParaRPr lang="en-US" sz="600" dirty="0">
                        <a:solidFill>
                          <a:schemeClr val="bg1"/>
                        </a:solidFill>
                        <a:latin typeface="Calibri"/>
                        <a:ea typeface="Times New Roman"/>
                        <a:cs typeface="Calibri"/>
                      </a:endParaRPr>
                    </a:p>
                    <a:p>
                      <a:pPr marL="342900" marR="0" lvl="0" indent="-225425">
                        <a:lnSpc>
                          <a:spcPct val="115000"/>
                        </a:lnSpc>
                        <a:spcBef>
                          <a:spcPts val="0"/>
                        </a:spcBef>
                        <a:spcAft>
                          <a:spcPts val="0"/>
                        </a:spcAft>
                        <a:buSzPct val="80000"/>
                        <a:buFont typeface="Symbol"/>
                        <a:buChar char=""/>
                      </a:pPr>
                      <a:r>
                        <a:rPr lang="en-US" sz="2000" dirty="0">
                          <a:solidFill>
                            <a:schemeClr val="bg1"/>
                          </a:solidFill>
                          <a:latin typeface="Calibri"/>
                          <a:ea typeface="Times New Roman"/>
                          <a:cs typeface="Calibri"/>
                        </a:rPr>
                        <a:t>New routes</a:t>
                      </a:r>
                      <a:endParaRPr lang="en-US" sz="2000" dirty="0">
                        <a:solidFill>
                          <a:schemeClr val="bg1"/>
                        </a:solidFill>
                        <a:latin typeface="Calibri"/>
                        <a:ea typeface="Times New Roman"/>
                        <a:cs typeface="Times New Roman"/>
                      </a:endParaRPr>
                    </a:p>
                    <a:p>
                      <a:pPr marL="342900" marR="0" lvl="0" indent="-225425">
                        <a:lnSpc>
                          <a:spcPct val="115000"/>
                        </a:lnSpc>
                        <a:spcBef>
                          <a:spcPts val="0"/>
                        </a:spcBef>
                        <a:spcAft>
                          <a:spcPts val="0"/>
                        </a:spcAft>
                        <a:buSzPct val="80000"/>
                        <a:buFont typeface="Symbol"/>
                        <a:buChar char=""/>
                      </a:pPr>
                      <a:r>
                        <a:rPr lang="en-US" sz="2000" dirty="0">
                          <a:solidFill>
                            <a:schemeClr val="bg1"/>
                          </a:solidFill>
                          <a:latin typeface="Calibri"/>
                          <a:ea typeface="Times New Roman"/>
                          <a:cs typeface="Calibri"/>
                        </a:rPr>
                        <a:t>New lanes</a:t>
                      </a:r>
                      <a:endParaRPr lang="en-US" sz="2000" dirty="0">
                        <a:solidFill>
                          <a:schemeClr val="bg1"/>
                        </a:solidFill>
                        <a:latin typeface="Calibri"/>
                        <a:ea typeface="Times New Roman"/>
                        <a:cs typeface="Times New Roman"/>
                      </a:endParaRPr>
                    </a:p>
                    <a:p>
                      <a:pPr marL="342900" marR="0" lvl="0" indent="-225425">
                        <a:lnSpc>
                          <a:spcPct val="115000"/>
                        </a:lnSpc>
                        <a:spcBef>
                          <a:spcPts val="0"/>
                        </a:spcBef>
                        <a:spcAft>
                          <a:spcPts val="0"/>
                        </a:spcAft>
                        <a:buSzPct val="80000"/>
                        <a:buFont typeface="Symbol"/>
                        <a:buChar char=""/>
                      </a:pPr>
                      <a:r>
                        <a:rPr lang="en-US" sz="2000" dirty="0">
                          <a:solidFill>
                            <a:schemeClr val="bg1"/>
                          </a:solidFill>
                          <a:latin typeface="Calibri"/>
                          <a:ea typeface="Times New Roman"/>
                          <a:cs typeface="Calibri"/>
                        </a:rPr>
                        <a:t>New Interchanges/Intersections</a:t>
                      </a:r>
                      <a:endParaRPr lang="en-US" sz="2000" dirty="0">
                        <a:solidFill>
                          <a:schemeClr val="bg1"/>
                        </a:solidFill>
                        <a:latin typeface="Calibri"/>
                        <a:ea typeface="Times New Roman"/>
                        <a:cs typeface="Times New Roman"/>
                      </a:endParaRPr>
                    </a:p>
                    <a:p>
                      <a:pPr marL="342900" marR="0" lvl="0" indent="-225425">
                        <a:lnSpc>
                          <a:spcPct val="115000"/>
                        </a:lnSpc>
                        <a:spcBef>
                          <a:spcPts val="0"/>
                        </a:spcBef>
                        <a:spcAft>
                          <a:spcPts val="0"/>
                        </a:spcAft>
                        <a:buSzPct val="80000"/>
                        <a:buFont typeface="Symbol"/>
                        <a:buChar char=""/>
                      </a:pPr>
                      <a:r>
                        <a:rPr lang="en-US" sz="2000" dirty="0">
                          <a:solidFill>
                            <a:schemeClr val="bg1"/>
                          </a:solidFill>
                          <a:latin typeface="Calibri"/>
                          <a:ea typeface="Times New Roman"/>
                          <a:cs typeface="Calibri"/>
                        </a:rPr>
                        <a:t>Interchange/Intersection Capacity Enhancement</a:t>
                      </a:r>
                      <a:endParaRPr lang="en-US" sz="2000" dirty="0">
                        <a:solidFill>
                          <a:schemeClr val="bg1"/>
                        </a:solidFill>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27FC0"/>
                    </a:solidFill>
                  </a:tcPr>
                </a:tc>
              </a:tr>
            </a:tbl>
          </a:graphicData>
        </a:graphic>
      </p:graphicFrame>
      <p:sp>
        <p:nvSpPr>
          <p:cNvPr id="4" name="Slide Number Placeholder 3"/>
          <p:cNvSpPr>
            <a:spLocks noGrp="1"/>
          </p:cNvSpPr>
          <p:nvPr>
            <p:ph type="sldNum" sz="quarter" idx="12"/>
          </p:nvPr>
        </p:nvSpPr>
        <p:spPr/>
        <p:txBody>
          <a:bodyPr/>
          <a:lstStyle/>
          <a:p>
            <a:fld id="{55571EC2-54B2-314F-8254-DD0DABAE2B3F}" type="slidenum">
              <a:rPr lang="en-US" smtClean="0"/>
              <a:pPr/>
              <a:t>16</a:t>
            </a:fld>
            <a:endParaRPr lang="en-US"/>
          </a:p>
        </p:txBody>
      </p:sp>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952902" y="61576"/>
            <a:ext cx="7122694"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Observations from Prototyping</a:t>
            </a:r>
          </a:p>
        </p:txBody>
      </p:sp>
      <p:sp>
        <p:nvSpPr>
          <p:cNvPr id="6" name="Subtitle 2"/>
          <p:cNvSpPr txBox="1">
            <a:spLocks/>
          </p:cNvSpPr>
          <p:nvPr/>
        </p:nvSpPr>
        <p:spPr>
          <a:xfrm>
            <a:off x="344660" y="844978"/>
            <a:ext cx="8167036" cy="5818462"/>
          </a:xfrm>
          <a:prstGeom prst="rect">
            <a:avLst/>
          </a:prstGeom>
        </p:spPr>
        <p:txBody>
          <a:bodyPr vert="horz" lIns="91440" tIns="45720" rIns="91440" bIns="45720" rtlCol="0">
            <a:noAutofit/>
          </a:bodyPr>
          <a:lstStyle/>
          <a:p>
            <a:pPr marL="339725" marR="0" lvl="0" indent="-339725" fontAlgn="auto">
              <a:spcBef>
                <a:spcPts val="1200"/>
              </a:spcBef>
              <a:buClrTx/>
              <a:buSzTx/>
              <a:buFont typeface="Arial" pitchFamily="34" charset="0"/>
              <a:buChar char="•"/>
              <a:tabLst/>
              <a:defRPr/>
            </a:pPr>
            <a:r>
              <a:rPr lang="en-US" sz="2400" dirty="0" smtClean="0">
                <a:solidFill>
                  <a:srgbClr val="006666"/>
                </a:solidFill>
              </a:rPr>
              <a:t>No fatal flaws </a:t>
            </a:r>
            <a:r>
              <a:rPr lang="en-US" sz="2400" dirty="0" smtClean="0">
                <a:solidFill>
                  <a:schemeClr val="tx1">
                    <a:tint val="75000"/>
                  </a:schemeClr>
                </a:solidFill>
              </a:rPr>
              <a:t>identified so </a:t>
            </a:r>
            <a:r>
              <a:rPr lang="en-US" sz="2400" dirty="0" smtClean="0">
                <a:solidFill>
                  <a:schemeClr val="tx1">
                    <a:tint val="75000"/>
                  </a:schemeClr>
                </a:solidFill>
              </a:rPr>
              <a:t>far…</a:t>
            </a:r>
            <a:endParaRPr lang="en-US" sz="2400" dirty="0" smtClean="0">
              <a:solidFill>
                <a:schemeClr val="tx1">
                  <a:tint val="75000"/>
                </a:schemeClr>
              </a:solidFill>
            </a:endParaRPr>
          </a:p>
          <a:p>
            <a:pPr marL="339725" marR="0" lvl="0" indent="-339725" fontAlgn="auto">
              <a:spcBef>
                <a:spcPts val="1200"/>
              </a:spcBef>
              <a:buClrTx/>
              <a:buSzTx/>
              <a:buFont typeface="Arial" pitchFamily="34" charset="0"/>
              <a:buChar char="•"/>
              <a:tabLst/>
              <a:defRPr/>
            </a:pPr>
            <a:r>
              <a:rPr lang="en-US" sz="2400" dirty="0" smtClean="0">
                <a:solidFill>
                  <a:schemeClr val="tx1">
                    <a:tint val="75000"/>
                  </a:schemeClr>
                </a:solidFill>
              </a:rPr>
              <a:t>ADOT has </a:t>
            </a:r>
            <a:r>
              <a:rPr lang="en-US" sz="2400" dirty="0" smtClean="0">
                <a:solidFill>
                  <a:srgbClr val="006666"/>
                </a:solidFill>
              </a:rPr>
              <a:t>good alignment </a:t>
            </a:r>
            <a:r>
              <a:rPr lang="en-US" sz="2400" dirty="0" smtClean="0">
                <a:solidFill>
                  <a:schemeClr val="tx1">
                    <a:tint val="75000"/>
                  </a:schemeClr>
                </a:solidFill>
              </a:rPr>
              <a:t>among </a:t>
            </a:r>
            <a:br>
              <a:rPr lang="en-US" sz="2400" dirty="0" smtClean="0">
                <a:solidFill>
                  <a:schemeClr val="tx1">
                    <a:tint val="75000"/>
                  </a:schemeClr>
                </a:solidFill>
              </a:rPr>
            </a:br>
            <a:r>
              <a:rPr lang="en-US" sz="2400" dirty="0" smtClean="0">
                <a:solidFill>
                  <a:schemeClr val="tx1">
                    <a:tint val="75000"/>
                  </a:schemeClr>
                </a:solidFill>
              </a:rPr>
              <a:t>leadership, line managers, and </a:t>
            </a:r>
            <a:br>
              <a:rPr lang="en-US" sz="2400" dirty="0" smtClean="0">
                <a:solidFill>
                  <a:schemeClr val="tx1">
                    <a:tint val="75000"/>
                  </a:schemeClr>
                </a:solidFill>
              </a:rPr>
            </a:br>
            <a:r>
              <a:rPr lang="en-US" sz="2400" dirty="0" smtClean="0">
                <a:solidFill>
                  <a:schemeClr val="tx1">
                    <a:tint val="75000"/>
                  </a:schemeClr>
                </a:solidFill>
              </a:rPr>
              <a:t>technical managers allowing for </a:t>
            </a:r>
            <a:br>
              <a:rPr lang="en-US" sz="2400" dirty="0" smtClean="0">
                <a:solidFill>
                  <a:schemeClr val="tx1">
                    <a:tint val="75000"/>
                  </a:schemeClr>
                </a:solidFill>
              </a:rPr>
            </a:br>
            <a:r>
              <a:rPr lang="en-US" sz="2400" dirty="0" smtClean="0">
                <a:solidFill>
                  <a:schemeClr val="tx1">
                    <a:tint val="75000"/>
                  </a:schemeClr>
                </a:solidFill>
              </a:rPr>
              <a:t>good process flow</a:t>
            </a:r>
          </a:p>
          <a:p>
            <a:pPr marL="339725" marR="0" lvl="0" indent="-339725" fontAlgn="auto">
              <a:spcBef>
                <a:spcPts val="1200"/>
              </a:spcBef>
              <a:buClrTx/>
              <a:buSzTx/>
              <a:buFont typeface="Arial" pitchFamily="34" charset="0"/>
              <a:buChar char="•"/>
              <a:tabLst/>
              <a:defRPr/>
            </a:pPr>
            <a:r>
              <a:rPr lang="en-US" sz="2400" dirty="0" smtClean="0">
                <a:solidFill>
                  <a:schemeClr val="tx1">
                    <a:tint val="75000"/>
                  </a:schemeClr>
                </a:solidFill>
              </a:rPr>
              <a:t>Prioritized projects can be </a:t>
            </a:r>
            <a:br>
              <a:rPr lang="en-US" sz="2400" dirty="0" smtClean="0">
                <a:solidFill>
                  <a:schemeClr val="tx1">
                    <a:tint val="75000"/>
                  </a:schemeClr>
                </a:solidFill>
              </a:rPr>
            </a:br>
            <a:r>
              <a:rPr lang="en-US" sz="2400" dirty="0" smtClean="0">
                <a:solidFill>
                  <a:srgbClr val="006666"/>
                </a:solidFill>
              </a:rPr>
              <a:t>geographically mapped</a:t>
            </a:r>
          </a:p>
          <a:p>
            <a:pPr marL="339725" marR="0" lvl="0" indent="-339725" fontAlgn="auto">
              <a:spcBef>
                <a:spcPts val="1200"/>
              </a:spcBef>
              <a:buClrTx/>
              <a:buSzTx/>
              <a:buFont typeface="Arial" pitchFamily="34" charset="0"/>
              <a:buChar char="•"/>
              <a:tabLst/>
              <a:defRPr/>
            </a:pPr>
            <a:r>
              <a:rPr lang="en-US" sz="2400" dirty="0" smtClean="0">
                <a:solidFill>
                  <a:schemeClr val="tx1">
                    <a:tint val="75000"/>
                  </a:schemeClr>
                </a:solidFill>
              </a:rPr>
              <a:t>Data for preservation evaluation </a:t>
            </a:r>
            <a:br>
              <a:rPr lang="en-US" sz="2400" dirty="0" smtClean="0">
                <a:solidFill>
                  <a:schemeClr val="tx1">
                    <a:tint val="75000"/>
                  </a:schemeClr>
                </a:solidFill>
              </a:rPr>
            </a:br>
            <a:r>
              <a:rPr lang="en-US" sz="2400" dirty="0" smtClean="0">
                <a:solidFill>
                  <a:schemeClr val="tx1">
                    <a:tint val="75000"/>
                  </a:schemeClr>
                </a:solidFill>
              </a:rPr>
              <a:t>criteria are </a:t>
            </a:r>
            <a:r>
              <a:rPr lang="en-US" sz="2400" dirty="0" smtClean="0">
                <a:solidFill>
                  <a:srgbClr val="006666"/>
                </a:solidFill>
              </a:rPr>
              <a:t>available and easy to use</a:t>
            </a:r>
          </a:p>
          <a:p>
            <a:pPr marL="339725" marR="0" lvl="0" indent="-339725" fontAlgn="auto">
              <a:spcBef>
                <a:spcPts val="1200"/>
              </a:spcBef>
              <a:buClrTx/>
              <a:buSzTx/>
              <a:buFont typeface="Arial" pitchFamily="34" charset="0"/>
              <a:buChar char="•"/>
              <a:tabLst/>
              <a:defRPr/>
            </a:pPr>
            <a:r>
              <a:rPr lang="en-US" sz="2400" dirty="0" smtClean="0">
                <a:solidFill>
                  <a:schemeClr val="tx1">
                    <a:tint val="75000"/>
                  </a:schemeClr>
                </a:solidFill>
              </a:rPr>
              <a:t>Modernization evaluation criteria have </a:t>
            </a:r>
            <a:r>
              <a:rPr lang="en-US" sz="2400" dirty="0" smtClean="0">
                <a:solidFill>
                  <a:schemeClr val="tx1">
                    <a:tint val="75000"/>
                  </a:schemeClr>
                </a:solidFill>
              </a:rPr>
              <a:t/>
            </a:r>
            <a:br>
              <a:rPr lang="en-US" sz="2400" dirty="0" smtClean="0">
                <a:solidFill>
                  <a:schemeClr val="tx1">
                    <a:tint val="75000"/>
                  </a:schemeClr>
                </a:solidFill>
              </a:rPr>
            </a:br>
            <a:r>
              <a:rPr lang="en-US" sz="2400" dirty="0" smtClean="0">
                <a:solidFill>
                  <a:schemeClr val="tx1">
                    <a:tint val="75000"/>
                  </a:schemeClr>
                </a:solidFill>
              </a:rPr>
              <a:t>been </a:t>
            </a:r>
            <a:r>
              <a:rPr lang="en-US" sz="2400" dirty="0" smtClean="0">
                <a:solidFill>
                  <a:schemeClr val="tx1">
                    <a:tint val="75000"/>
                  </a:schemeClr>
                </a:solidFill>
              </a:rPr>
              <a:t>identified, but will </a:t>
            </a:r>
            <a:r>
              <a:rPr lang="en-US" sz="2400" dirty="0" smtClean="0">
                <a:solidFill>
                  <a:srgbClr val="006666"/>
                </a:solidFill>
              </a:rPr>
              <a:t>require further analysis to </a:t>
            </a:r>
            <a:r>
              <a:rPr lang="en-US" sz="2400" dirty="0" smtClean="0">
                <a:solidFill>
                  <a:srgbClr val="006666"/>
                </a:solidFill>
              </a:rPr>
              <a:t>validate</a:t>
            </a:r>
            <a:endParaRPr lang="en-US" sz="2400" dirty="0" smtClean="0">
              <a:solidFill>
                <a:schemeClr val="tx1">
                  <a:tint val="75000"/>
                </a:schemeClr>
              </a:solidFill>
            </a:endParaRPr>
          </a:p>
          <a:p>
            <a:pPr marL="339725" marR="0" lvl="0" indent="-339725" fontAlgn="auto">
              <a:spcBef>
                <a:spcPts val="1200"/>
              </a:spcBef>
              <a:buClrTx/>
              <a:buSzTx/>
              <a:buFont typeface="Arial" pitchFamily="34" charset="0"/>
              <a:buChar char="•"/>
              <a:tabLst/>
              <a:defRPr/>
            </a:pPr>
            <a:r>
              <a:rPr lang="en-US" sz="2400" dirty="0" smtClean="0">
                <a:solidFill>
                  <a:schemeClr val="tx1">
                    <a:tint val="75000"/>
                  </a:schemeClr>
                </a:solidFill>
              </a:rPr>
              <a:t>Expansion evaluation criteria have been identified, but may be </a:t>
            </a:r>
            <a:r>
              <a:rPr lang="en-US" sz="2400" dirty="0" smtClean="0">
                <a:solidFill>
                  <a:srgbClr val="006666"/>
                </a:solidFill>
              </a:rPr>
              <a:t>time-consuming to develop</a:t>
            </a:r>
          </a:p>
          <a:p>
            <a:pPr marL="509588" marR="0" lvl="0" indent="-509588" fontAlgn="auto">
              <a:lnSpc>
                <a:spcPct val="100000"/>
              </a:lnSpc>
              <a:spcBef>
                <a:spcPct val="20000"/>
              </a:spcBef>
              <a:buClrTx/>
              <a:buSzTx/>
              <a:buFont typeface="Arial" pitchFamily="34" charset="0"/>
              <a:buChar char="•"/>
              <a:tabLst/>
              <a:defRPr/>
            </a:pPr>
            <a:endParaRPr lang="en-US" sz="2400" dirty="0" smtClean="0">
              <a:solidFill>
                <a:schemeClr val="tx1">
                  <a:tint val="75000"/>
                </a:schemeClr>
              </a:solidFill>
            </a:endParaRPr>
          </a:p>
          <a:p>
            <a:pPr marL="509588" marR="0" lvl="0" indent="-509588" algn="ctr" fontAlgn="auto">
              <a:lnSpc>
                <a:spcPct val="100000"/>
              </a:lnSpc>
              <a:spcBef>
                <a:spcPct val="20000"/>
              </a:spcBef>
              <a:spcAft>
                <a:spcPts val="600"/>
              </a:spcAft>
              <a:buClrTx/>
              <a:buSzTx/>
              <a:tabLst/>
              <a:defRPr/>
            </a:pPr>
            <a:endParaRPr lang="en-US" sz="2400" dirty="0" smtClean="0">
              <a:solidFill>
                <a:schemeClr val="tx1">
                  <a:tint val="75000"/>
                </a:schemeClr>
              </a:solidFill>
            </a:endParaRPr>
          </a:p>
        </p:txBody>
      </p:sp>
      <p:sp>
        <p:nvSpPr>
          <p:cNvPr id="5" name="Slide Number Placeholder 4"/>
          <p:cNvSpPr>
            <a:spLocks noGrp="1"/>
          </p:cNvSpPr>
          <p:nvPr>
            <p:ph type="sldNum" sz="quarter" idx="12"/>
          </p:nvPr>
        </p:nvSpPr>
        <p:spPr/>
        <p:txBody>
          <a:bodyPr/>
          <a:lstStyle/>
          <a:p>
            <a:fld id="{55571EC2-54B2-314F-8254-DD0DABAE2B3F}" type="slidenum">
              <a:rPr lang="en-US" smtClean="0"/>
              <a:pPr/>
              <a:t>17</a:t>
            </a:fld>
            <a:endParaRPr lang="en-US"/>
          </a:p>
        </p:txBody>
      </p:sp>
      <p:pic>
        <p:nvPicPr>
          <p:cNvPr id="1027" name="Picture 3" descr="J:\11529 ADOT-MPD-PlanOncall2011\TASKS\Task 71-12 Linking\5-0 #PROJECT DATA\Phase 5\Preservation Detail\Prototyping\Maps_Page_1.png"/>
          <p:cNvPicPr>
            <a:picLocks noChangeAspect="1" noChangeArrowheads="1"/>
          </p:cNvPicPr>
          <p:nvPr/>
        </p:nvPicPr>
        <p:blipFill>
          <a:blip r:embed="rId2"/>
          <a:srcRect l="3048" t="10413" r="2372" b="8230"/>
          <a:stretch>
            <a:fillRect/>
          </a:stretch>
        </p:blipFill>
        <p:spPr bwMode="auto">
          <a:xfrm>
            <a:off x="5791554" y="854706"/>
            <a:ext cx="3107775" cy="4131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629587" y="197047"/>
            <a:ext cx="7869836"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Implementation Considerations</a:t>
            </a:r>
          </a:p>
        </p:txBody>
      </p:sp>
      <p:sp>
        <p:nvSpPr>
          <p:cNvPr id="4" name="Subtitle 2"/>
          <p:cNvSpPr txBox="1">
            <a:spLocks/>
          </p:cNvSpPr>
          <p:nvPr/>
        </p:nvSpPr>
        <p:spPr>
          <a:xfrm>
            <a:off x="221393" y="1155025"/>
            <a:ext cx="8509507" cy="5359840"/>
          </a:xfrm>
          <a:prstGeom prst="rect">
            <a:avLst/>
          </a:prstGeom>
        </p:spPr>
        <p:txBody>
          <a:bodyPr vert="horz" lIns="91440" tIns="45720" rIns="91440" bIns="45720" rtlCol="0">
            <a:normAutofit/>
          </a:bodyPr>
          <a:lstStyle/>
          <a:p>
            <a:pPr marL="339725" indent="-339725">
              <a:spcBef>
                <a:spcPts val="1800"/>
              </a:spcBef>
              <a:buFont typeface="Arial" pitchFamily="34" charset="0"/>
              <a:buChar char="•"/>
              <a:defRPr/>
            </a:pPr>
            <a:r>
              <a:rPr lang="en-US" sz="2800" dirty="0" smtClean="0">
                <a:solidFill>
                  <a:schemeClr val="tx1">
                    <a:tint val="75000"/>
                  </a:schemeClr>
                </a:solidFill>
              </a:rPr>
              <a:t>3-year Implementation Strategy Plan</a:t>
            </a:r>
          </a:p>
          <a:p>
            <a:pPr marL="339725" indent="-339725">
              <a:spcBef>
                <a:spcPts val="1800"/>
              </a:spcBef>
              <a:buFont typeface="Arial" pitchFamily="34" charset="0"/>
              <a:buChar char="•"/>
              <a:defRPr/>
            </a:pPr>
            <a:r>
              <a:rPr lang="en-US" sz="2800" dirty="0" smtClean="0">
                <a:solidFill>
                  <a:schemeClr val="tx1">
                    <a:tint val="75000"/>
                  </a:schemeClr>
                </a:solidFill>
              </a:rPr>
              <a:t>MAP-21 Performance Measurements</a:t>
            </a:r>
          </a:p>
          <a:p>
            <a:pPr marL="339725" indent="-339725">
              <a:spcBef>
                <a:spcPts val="1800"/>
              </a:spcBef>
              <a:buFont typeface="Arial" pitchFamily="34" charset="0"/>
              <a:buChar char="•"/>
              <a:defRPr/>
            </a:pPr>
            <a:r>
              <a:rPr lang="en-US" sz="2800" dirty="0" smtClean="0">
                <a:solidFill>
                  <a:schemeClr val="tx1">
                    <a:tint val="75000"/>
                  </a:schemeClr>
                </a:solidFill>
              </a:rPr>
              <a:t>New Planning </a:t>
            </a:r>
            <a:r>
              <a:rPr lang="en-US" sz="2800" dirty="0" smtClean="0">
                <a:solidFill>
                  <a:schemeClr val="tx1">
                    <a:tint val="75000"/>
                  </a:schemeClr>
                </a:solidFill>
              </a:rPr>
              <a:t>Required: </a:t>
            </a:r>
            <a:r>
              <a:rPr lang="en-US" sz="2800" dirty="0" smtClean="0">
                <a:solidFill>
                  <a:schemeClr val="tx1">
                    <a:tint val="75000"/>
                  </a:schemeClr>
                </a:solidFill>
              </a:rPr>
              <a:t>Strategic Highway Safety Plan, Asset Management Plan, System Performance </a:t>
            </a:r>
            <a:r>
              <a:rPr lang="en-US" sz="2800" dirty="0" smtClean="0">
                <a:solidFill>
                  <a:schemeClr val="tx1">
                    <a:tint val="75000"/>
                  </a:schemeClr>
                </a:solidFill>
              </a:rPr>
              <a:t>Analysis</a:t>
            </a:r>
            <a:endParaRPr lang="en-US" sz="2800" dirty="0" smtClean="0">
              <a:solidFill>
                <a:schemeClr val="tx1">
                  <a:tint val="75000"/>
                </a:schemeClr>
              </a:solidFill>
            </a:endParaRPr>
          </a:p>
          <a:p>
            <a:pPr marL="339725" indent="-339725">
              <a:spcBef>
                <a:spcPts val="1800"/>
              </a:spcBef>
              <a:buFont typeface="Arial" pitchFamily="34" charset="0"/>
              <a:buChar char="•"/>
              <a:defRPr/>
            </a:pPr>
            <a:r>
              <a:rPr lang="en-US" sz="2800" dirty="0" smtClean="0">
                <a:solidFill>
                  <a:schemeClr val="tx1">
                    <a:tint val="75000"/>
                  </a:schemeClr>
                </a:solidFill>
              </a:rPr>
              <a:t>Planning </a:t>
            </a:r>
            <a:r>
              <a:rPr lang="en-US" sz="2800" dirty="0" smtClean="0">
                <a:solidFill>
                  <a:schemeClr val="tx1">
                    <a:tint val="75000"/>
                  </a:schemeClr>
                </a:solidFill>
              </a:rPr>
              <a:t>Updates </a:t>
            </a:r>
            <a:br>
              <a:rPr lang="en-US" sz="2800" dirty="0" smtClean="0">
                <a:solidFill>
                  <a:schemeClr val="tx1">
                    <a:tint val="75000"/>
                  </a:schemeClr>
                </a:solidFill>
              </a:rPr>
            </a:br>
            <a:r>
              <a:rPr lang="en-US" sz="2800" dirty="0" smtClean="0">
                <a:solidFill>
                  <a:schemeClr val="tx1">
                    <a:tint val="75000"/>
                  </a:schemeClr>
                </a:solidFill>
              </a:rPr>
              <a:t>Required:  LRTP, </a:t>
            </a:r>
            <a:br>
              <a:rPr lang="en-US" sz="2800" dirty="0" smtClean="0">
                <a:solidFill>
                  <a:schemeClr val="tx1">
                    <a:tint val="75000"/>
                  </a:schemeClr>
                </a:solidFill>
              </a:rPr>
            </a:br>
            <a:r>
              <a:rPr lang="en-US" sz="2800" dirty="0" smtClean="0">
                <a:solidFill>
                  <a:schemeClr val="tx1">
                    <a:tint val="75000"/>
                  </a:schemeClr>
                </a:solidFill>
              </a:rPr>
              <a:t>Modal </a:t>
            </a:r>
            <a:r>
              <a:rPr lang="en-US" sz="2800" dirty="0" smtClean="0">
                <a:solidFill>
                  <a:schemeClr val="tx1">
                    <a:tint val="75000"/>
                  </a:schemeClr>
                </a:solidFill>
              </a:rPr>
              <a:t>Plans, </a:t>
            </a:r>
            <a:r>
              <a:rPr lang="en-US" sz="2800" dirty="0" smtClean="0">
                <a:solidFill>
                  <a:schemeClr val="tx1">
                    <a:tint val="75000"/>
                  </a:schemeClr>
                </a:solidFill>
              </a:rPr>
              <a:t/>
            </a:r>
            <a:br>
              <a:rPr lang="en-US" sz="2800" dirty="0" smtClean="0">
                <a:solidFill>
                  <a:schemeClr val="tx1">
                    <a:tint val="75000"/>
                  </a:schemeClr>
                </a:solidFill>
              </a:rPr>
            </a:br>
            <a:r>
              <a:rPr lang="en-US" sz="2800" dirty="0" smtClean="0">
                <a:solidFill>
                  <a:schemeClr val="tx1">
                    <a:tint val="75000"/>
                  </a:schemeClr>
                </a:solidFill>
              </a:rPr>
              <a:t>Regional Plans</a:t>
            </a:r>
            <a:r>
              <a:rPr lang="en-US" sz="2800" dirty="0" smtClean="0">
                <a:solidFill>
                  <a:schemeClr val="tx1">
                    <a:tint val="75000"/>
                  </a:schemeClr>
                </a:solidFill>
              </a:rPr>
              <a:t>, etc.</a:t>
            </a: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p:txBody>
      </p:sp>
      <p:sp>
        <p:nvSpPr>
          <p:cNvPr id="6" name="Slide Number Placeholder 5"/>
          <p:cNvSpPr>
            <a:spLocks noGrp="1"/>
          </p:cNvSpPr>
          <p:nvPr>
            <p:ph type="sldNum" sz="quarter" idx="12"/>
          </p:nvPr>
        </p:nvSpPr>
        <p:spPr/>
        <p:txBody>
          <a:bodyPr/>
          <a:lstStyle/>
          <a:p>
            <a:fld id="{55571EC2-54B2-314F-8254-DD0DABAE2B3F}" type="slidenum">
              <a:rPr lang="en-US" smtClean="0"/>
              <a:pPr/>
              <a:t>18</a:t>
            </a:fld>
            <a:endParaRPr lang="en-US"/>
          </a:p>
        </p:txBody>
      </p:sp>
      <p:pic>
        <p:nvPicPr>
          <p:cNvPr id="5" name="Picture 2" descr="C:\WorkPB\MPD\Phase 4\Graphics\REV P2P Link Implementation Graphic 071513-01.png"/>
          <p:cNvPicPr>
            <a:picLocks noChangeAspect="1" noChangeArrowheads="1"/>
          </p:cNvPicPr>
          <p:nvPr/>
        </p:nvPicPr>
        <p:blipFill>
          <a:blip r:embed="rId2"/>
          <a:srcRect l="3108" r="3678"/>
          <a:stretch>
            <a:fillRect/>
          </a:stretch>
        </p:blipFill>
        <p:spPr bwMode="auto">
          <a:xfrm>
            <a:off x="3774332" y="3443198"/>
            <a:ext cx="5141068" cy="3318116"/>
          </a:xfrm>
          <a:prstGeom prst="rect">
            <a:avLst/>
          </a:prstGeom>
          <a:ln w="3175" cap="sq" cmpd="sng">
            <a:solidFill>
              <a:schemeClr val="tx1"/>
            </a:solidFill>
            <a:prstDash val="solid"/>
            <a:miter lim="800000"/>
          </a:ln>
          <a:effectLst>
            <a:innerShdw blurRad="63500" dist="50800" dir="5400000">
              <a:prstClr val="black">
                <a:alpha val="50000"/>
              </a:prstClr>
            </a:innerShdw>
          </a:effectLst>
        </p:spPr>
      </p:pic>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629587" y="120871"/>
            <a:ext cx="7869836"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3-Year Strategy Plan</a:t>
            </a:r>
          </a:p>
        </p:txBody>
      </p:sp>
      <p:sp>
        <p:nvSpPr>
          <p:cNvPr id="4" name="Subtitle 2"/>
          <p:cNvSpPr txBox="1">
            <a:spLocks/>
          </p:cNvSpPr>
          <p:nvPr/>
        </p:nvSpPr>
        <p:spPr>
          <a:xfrm>
            <a:off x="356128" y="973592"/>
            <a:ext cx="8845617" cy="5767133"/>
          </a:xfrm>
          <a:prstGeom prst="rect">
            <a:avLst/>
          </a:prstGeom>
        </p:spPr>
        <p:txBody>
          <a:bodyPr vert="horz" lIns="91440" tIns="45720" rIns="91440" bIns="45720" rtlCol="0">
            <a:normAutofit fontScale="25000" lnSpcReduction="20000"/>
          </a:bodyPr>
          <a:lstStyle/>
          <a:p>
            <a:r>
              <a:rPr lang="en-US" sz="9200" b="1" dirty="0" smtClean="0">
                <a:solidFill>
                  <a:srgbClr val="006666"/>
                </a:solidFill>
              </a:rPr>
              <a:t>Year 1 – Initiate Planning Efforts and the 10-Year Program Plan </a:t>
            </a:r>
          </a:p>
          <a:p>
            <a:pPr marL="461963" indent="-230188">
              <a:lnSpc>
                <a:spcPts val="2400"/>
              </a:lnSpc>
              <a:spcBef>
                <a:spcPts val="600"/>
              </a:spcBef>
              <a:spcAft>
                <a:spcPts val="600"/>
              </a:spcAft>
              <a:buFont typeface="Arial" pitchFamily="34" charset="0"/>
              <a:buChar char="•"/>
            </a:pPr>
            <a:r>
              <a:rPr lang="en-US" sz="9200" dirty="0" smtClean="0">
                <a:solidFill>
                  <a:srgbClr val="660066"/>
                </a:solidFill>
              </a:rPr>
              <a:t>Define </a:t>
            </a:r>
            <a:r>
              <a:rPr lang="en-US" sz="9200" dirty="0" smtClean="0">
                <a:solidFill>
                  <a:srgbClr val="660066"/>
                </a:solidFill>
              </a:rPr>
              <a:t>scope </a:t>
            </a:r>
            <a:r>
              <a:rPr lang="en-US" sz="9200" dirty="0" smtClean="0">
                <a:solidFill>
                  <a:srgbClr val="660066"/>
                </a:solidFill>
              </a:rPr>
              <a:t>and </a:t>
            </a:r>
            <a:r>
              <a:rPr lang="en-US" sz="9200" dirty="0" smtClean="0">
                <a:solidFill>
                  <a:srgbClr val="660066"/>
                </a:solidFill>
              </a:rPr>
              <a:t>timeline </a:t>
            </a:r>
            <a:r>
              <a:rPr lang="en-US" sz="9200" dirty="0" smtClean="0">
                <a:solidFill>
                  <a:srgbClr val="660066"/>
                </a:solidFill>
              </a:rPr>
              <a:t>for Asset Management Plan, </a:t>
            </a:r>
            <a:r>
              <a:rPr lang="en-US" sz="9200" dirty="0" smtClean="0">
                <a:solidFill>
                  <a:srgbClr val="660066"/>
                </a:solidFill>
              </a:rPr>
              <a:t/>
            </a:r>
            <a:br>
              <a:rPr lang="en-US" sz="9200" dirty="0" smtClean="0">
                <a:solidFill>
                  <a:srgbClr val="660066"/>
                </a:solidFill>
              </a:rPr>
            </a:br>
            <a:r>
              <a:rPr lang="en-US" sz="9200" dirty="0" smtClean="0">
                <a:solidFill>
                  <a:srgbClr val="660066"/>
                </a:solidFill>
              </a:rPr>
              <a:t>System </a:t>
            </a:r>
            <a:r>
              <a:rPr lang="en-US" sz="9200" dirty="0" smtClean="0">
                <a:solidFill>
                  <a:srgbClr val="660066"/>
                </a:solidFill>
              </a:rPr>
              <a:t>Performance Analysis </a:t>
            </a:r>
            <a:r>
              <a:rPr lang="en-US" sz="9200" dirty="0" smtClean="0">
                <a:solidFill>
                  <a:srgbClr val="660066"/>
                </a:solidFill>
              </a:rPr>
              <a:t>and </a:t>
            </a:r>
            <a:r>
              <a:rPr lang="en-US" sz="9200" dirty="0" smtClean="0">
                <a:solidFill>
                  <a:srgbClr val="660066"/>
                </a:solidFill>
              </a:rPr>
              <a:t>LRTP Update</a:t>
            </a:r>
          </a:p>
          <a:p>
            <a:pPr marL="461963" indent="-230188">
              <a:lnSpc>
                <a:spcPct val="120000"/>
              </a:lnSpc>
              <a:spcAft>
                <a:spcPts val="600"/>
              </a:spcAft>
              <a:buFont typeface="Arial" pitchFamily="34" charset="0"/>
              <a:buChar char="•"/>
            </a:pPr>
            <a:r>
              <a:rPr lang="en-US" sz="9200" dirty="0" smtClean="0">
                <a:solidFill>
                  <a:srgbClr val="660066"/>
                </a:solidFill>
              </a:rPr>
              <a:t>Implement new 10-Year Program </a:t>
            </a:r>
            <a:r>
              <a:rPr lang="en-US" sz="9200" dirty="0">
                <a:solidFill>
                  <a:srgbClr val="660066"/>
                </a:solidFill>
              </a:rPr>
              <a:t>structure </a:t>
            </a:r>
            <a:endParaRPr lang="en-US" sz="9200" dirty="0" smtClean="0">
              <a:solidFill>
                <a:srgbClr val="660066"/>
              </a:solidFill>
            </a:endParaRPr>
          </a:p>
          <a:p>
            <a:pPr marL="461963" indent="-230188">
              <a:lnSpc>
                <a:spcPct val="120000"/>
              </a:lnSpc>
              <a:spcAft>
                <a:spcPts val="600"/>
              </a:spcAft>
              <a:buFont typeface="Arial" pitchFamily="34" charset="0"/>
              <a:buChar char="•"/>
            </a:pPr>
            <a:r>
              <a:rPr lang="en-US" sz="9200" dirty="0" smtClean="0">
                <a:solidFill>
                  <a:srgbClr val="660066"/>
                </a:solidFill>
              </a:rPr>
              <a:t>Define </a:t>
            </a:r>
            <a:r>
              <a:rPr lang="en-US" sz="9200" dirty="0" smtClean="0">
                <a:solidFill>
                  <a:srgbClr val="660066"/>
                </a:solidFill>
              </a:rPr>
              <a:t>methodology </a:t>
            </a:r>
            <a:r>
              <a:rPr lang="en-US" sz="9200" dirty="0" smtClean="0">
                <a:solidFill>
                  <a:srgbClr val="660066"/>
                </a:solidFill>
              </a:rPr>
              <a:t>of System Performance Analysis</a:t>
            </a:r>
          </a:p>
          <a:p>
            <a:pPr>
              <a:spcBef>
                <a:spcPts val="1800"/>
              </a:spcBef>
            </a:pPr>
            <a:r>
              <a:rPr lang="en-US" sz="9200" b="1" dirty="0" smtClean="0">
                <a:solidFill>
                  <a:srgbClr val="006666"/>
                </a:solidFill>
              </a:rPr>
              <a:t>Year 2 – Implement System Performance Program  </a:t>
            </a:r>
          </a:p>
          <a:p>
            <a:pPr marL="461963" indent="-230188">
              <a:lnSpc>
                <a:spcPts val="2400"/>
              </a:lnSpc>
              <a:spcBef>
                <a:spcPts val="600"/>
              </a:spcBef>
              <a:spcAft>
                <a:spcPts val="600"/>
              </a:spcAft>
              <a:buFont typeface="Arial" pitchFamily="34" charset="0"/>
              <a:buChar char="•"/>
            </a:pPr>
            <a:r>
              <a:rPr lang="en-US" sz="9200" dirty="0" smtClean="0">
                <a:solidFill>
                  <a:schemeClr val="tx1">
                    <a:tint val="75000"/>
                  </a:schemeClr>
                </a:solidFill>
              </a:rPr>
              <a:t>Evaluate the current program balance among the investment categories pending plan updates  </a:t>
            </a:r>
          </a:p>
          <a:p>
            <a:pPr marL="461963" indent="-230188">
              <a:lnSpc>
                <a:spcPct val="120000"/>
              </a:lnSpc>
              <a:spcAft>
                <a:spcPts val="600"/>
              </a:spcAft>
              <a:buFont typeface="Arial" pitchFamily="34" charset="0"/>
              <a:buChar char="•"/>
            </a:pPr>
            <a:r>
              <a:rPr lang="en-US" sz="9200" dirty="0" smtClean="0">
                <a:solidFill>
                  <a:schemeClr val="tx1">
                    <a:tint val="75000"/>
                  </a:schemeClr>
                </a:solidFill>
              </a:rPr>
              <a:t>Prepare the first </a:t>
            </a:r>
            <a:r>
              <a:rPr lang="en-US" sz="9200" dirty="0" smtClean="0">
                <a:solidFill>
                  <a:schemeClr val="tx1">
                    <a:tint val="75000"/>
                  </a:schemeClr>
                </a:solidFill>
              </a:rPr>
              <a:t>System </a:t>
            </a:r>
            <a:r>
              <a:rPr lang="en-US" sz="9200" dirty="0" smtClean="0">
                <a:solidFill>
                  <a:schemeClr val="tx1">
                    <a:tint val="75000"/>
                  </a:schemeClr>
                </a:solidFill>
              </a:rPr>
              <a:t>Performance Analysis Report </a:t>
            </a:r>
          </a:p>
          <a:p>
            <a:endParaRPr lang="en-US" sz="9200" dirty="0" smtClean="0">
              <a:solidFill>
                <a:schemeClr val="tx1">
                  <a:tint val="75000"/>
                </a:schemeClr>
              </a:solidFill>
            </a:endParaRPr>
          </a:p>
          <a:p>
            <a:r>
              <a:rPr lang="en-US" sz="9200" b="1" dirty="0" smtClean="0">
                <a:solidFill>
                  <a:srgbClr val="006666"/>
                </a:solidFill>
              </a:rPr>
              <a:t>Year 3 – Update the LRTP </a:t>
            </a:r>
          </a:p>
          <a:p>
            <a:pPr marL="461963" indent="-230188">
              <a:lnSpc>
                <a:spcPts val="2400"/>
              </a:lnSpc>
              <a:spcBef>
                <a:spcPts val="600"/>
              </a:spcBef>
              <a:spcAft>
                <a:spcPts val="600"/>
              </a:spcAft>
              <a:buFont typeface="Arial" pitchFamily="34" charset="0"/>
              <a:buChar char="•"/>
            </a:pPr>
            <a:r>
              <a:rPr lang="en-US" sz="9200" dirty="0" smtClean="0">
                <a:solidFill>
                  <a:schemeClr val="tx1">
                    <a:tint val="75000"/>
                  </a:schemeClr>
                </a:solidFill>
              </a:rPr>
              <a:t>Refine overall methodology for </a:t>
            </a:r>
            <a:r>
              <a:rPr lang="en-US" sz="9200" dirty="0" smtClean="0">
                <a:solidFill>
                  <a:schemeClr val="tx1">
                    <a:tint val="75000"/>
                  </a:schemeClr>
                </a:solidFill>
              </a:rPr>
              <a:t>System </a:t>
            </a:r>
            <a:r>
              <a:rPr lang="en-US" sz="9200" dirty="0" smtClean="0">
                <a:solidFill>
                  <a:schemeClr val="tx1">
                    <a:tint val="75000"/>
                  </a:schemeClr>
                </a:solidFill>
              </a:rPr>
              <a:t>P</a:t>
            </a:r>
            <a:r>
              <a:rPr lang="en-US" sz="9200" dirty="0" smtClean="0">
                <a:solidFill>
                  <a:schemeClr val="tx1">
                    <a:tint val="75000"/>
                  </a:schemeClr>
                </a:solidFill>
              </a:rPr>
              <a:t>erformance </a:t>
            </a:r>
            <a:r>
              <a:rPr lang="en-US" sz="9200" dirty="0" smtClean="0">
                <a:solidFill>
                  <a:schemeClr val="tx1">
                    <a:tint val="75000"/>
                  </a:schemeClr>
                </a:solidFill>
              </a:rPr>
              <a:t>A</a:t>
            </a:r>
            <a:r>
              <a:rPr lang="en-US" sz="9200" dirty="0" smtClean="0">
                <a:solidFill>
                  <a:schemeClr val="tx1">
                    <a:tint val="75000"/>
                  </a:schemeClr>
                </a:solidFill>
              </a:rPr>
              <a:t>nalysis </a:t>
            </a:r>
            <a:br>
              <a:rPr lang="en-US" sz="9200" dirty="0" smtClean="0">
                <a:solidFill>
                  <a:schemeClr val="tx1">
                    <a:tint val="75000"/>
                  </a:schemeClr>
                </a:solidFill>
              </a:rPr>
            </a:br>
            <a:r>
              <a:rPr lang="en-US" sz="9200" dirty="0" smtClean="0">
                <a:solidFill>
                  <a:schemeClr val="tx1">
                    <a:tint val="75000"/>
                  </a:schemeClr>
                </a:solidFill>
              </a:rPr>
              <a:t>and </a:t>
            </a:r>
            <a:r>
              <a:rPr lang="en-US" sz="9200" dirty="0" smtClean="0">
                <a:solidFill>
                  <a:schemeClr val="tx1">
                    <a:tint val="75000"/>
                  </a:schemeClr>
                </a:solidFill>
              </a:rPr>
              <a:t>address the identified needs in the LRTP update  </a:t>
            </a:r>
          </a:p>
          <a:p>
            <a:pPr marL="461963" indent="-230188">
              <a:lnSpc>
                <a:spcPct val="120000"/>
              </a:lnSpc>
              <a:spcAft>
                <a:spcPts val="600"/>
              </a:spcAft>
              <a:buFont typeface="Arial" pitchFamily="34" charset="0"/>
              <a:buChar char="•"/>
            </a:pPr>
            <a:r>
              <a:rPr lang="en-US" sz="9200" dirty="0" smtClean="0">
                <a:solidFill>
                  <a:schemeClr val="tx1">
                    <a:tint val="75000"/>
                  </a:schemeClr>
                </a:solidFill>
              </a:rPr>
              <a:t>Identify </a:t>
            </a:r>
            <a:r>
              <a:rPr lang="en-US" sz="9200" dirty="0" smtClean="0">
                <a:solidFill>
                  <a:schemeClr val="tx1">
                    <a:tint val="75000"/>
                  </a:schemeClr>
                </a:solidFill>
              </a:rPr>
              <a:t>Strategic </a:t>
            </a:r>
            <a:r>
              <a:rPr lang="en-US" sz="9200" dirty="0" smtClean="0">
                <a:solidFill>
                  <a:schemeClr val="tx1">
                    <a:tint val="75000"/>
                  </a:schemeClr>
                </a:solidFill>
              </a:rPr>
              <a:t>I</a:t>
            </a:r>
            <a:r>
              <a:rPr lang="en-US" sz="9200" dirty="0" smtClean="0">
                <a:solidFill>
                  <a:schemeClr val="tx1">
                    <a:tint val="75000"/>
                  </a:schemeClr>
                </a:solidFill>
              </a:rPr>
              <a:t>nvestments </a:t>
            </a:r>
            <a:r>
              <a:rPr lang="en-US" sz="9200" dirty="0" smtClean="0">
                <a:solidFill>
                  <a:schemeClr val="tx1">
                    <a:tint val="75000"/>
                  </a:schemeClr>
                </a:solidFill>
              </a:rPr>
              <a:t>in the LRTP update </a:t>
            </a:r>
          </a:p>
          <a:p>
            <a:endParaRPr lang="en-US" sz="3200" dirty="0" smtClean="0">
              <a:solidFill>
                <a:schemeClr val="tx1">
                  <a:tint val="75000"/>
                </a:schemeClr>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p:txBody>
      </p:sp>
      <p:sp>
        <p:nvSpPr>
          <p:cNvPr id="5" name="Slide Number Placeholder 4"/>
          <p:cNvSpPr>
            <a:spLocks noGrp="1"/>
          </p:cNvSpPr>
          <p:nvPr>
            <p:ph type="sldNum" sz="quarter" idx="12"/>
          </p:nvPr>
        </p:nvSpPr>
        <p:spPr/>
        <p:txBody>
          <a:bodyPr/>
          <a:lstStyle/>
          <a:p>
            <a:fld id="{55571EC2-54B2-314F-8254-DD0DABAE2B3F}" type="slidenum">
              <a:rPr lang="en-US" smtClean="0"/>
              <a:pPr/>
              <a:t>19</a:t>
            </a:fld>
            <a:endParaRPr lang="en-US"/>
          </a:p>
        </p:txBody>
      </p:sp>
      <p:sp>
        <p:nvSpPr>
          <p:cNvPr id="6" name="Rectangle 5"/>
          <p:cNvSpPr/>
          <p:nvPr/>
        </p:nvSpPr>
        <p:spPr>
          <a:xfrm>
            <a:off x="356128" y="817124"/>
            <a:ext cx="8330672" cy="2130357"/>
          </a:xfrm>
          <a:prstGeom prst="rect">
            <a:avLst/>
          </a:prstGeom>
          <a:solidFill>
            <a:srgbClr val="006666">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Process Graphic 031411.jpg"/>
          <p:cNvPicPr>
            <a:picLocks noChangeAspect="1"/>
          </p:cNvPicPr>
          <p:nvPr/>
        </p:nvPicPr>
        <p:blipFill>
          <a:blip r:embed="rId3"/>
          <a:srcRect/>
          <a:stretch>
            <a:fillRect/>
          </a:stretch>
        </p:blipFill>
        <p:spPr bwMode="auto">
          <a:xfrm>
            <a:off x="0" y="-1905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55571EC2-54B2-314F-8254-DD0DABAE2B3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99767"/>
            <a:ext cx="9144000"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Anticipated Benefits</a:t>
            </a:r>
          </a:p>
        </p:txBody>
      </p:sp>
      <p:sp>
        <p:nvSpPr>
          <p:cNvPr id="4" name="Subtitle 2"/>
          <p:cNvSpPr txBox="1">
            <a:spLocks/>
          </p:cNvSpPr>
          <p:nvPr/>
        </p:nvSpPr>
        <p:spPr>
          <a:xfrm>
            <a:off x="355732" y="882641"/>
            <a:ext cx="8429316" cy="5359840"/>
          </a:xfrm>
          <a:prstGeom prst="rect">
            <a:avLst/>
          </a:prstGeom>
        </p:spPr>
        <p:txBody>
          <a:bodyPr vert="horz" lIns="91440" tIns="45720" rIns="91440" bIns="45720" rtlCol="0">
            <a:normAutofit/>
          </a:bodyPr>
          <a:lstStyle/>
          <a:p>
            <a:pPr marL="339725" indent="-339725">
              <a:lnSpc>
                <a:spcPts val="3000"/>
              </a:lnSpc>
              <a:spcBef>
                <a:spcPct val="20000"/>
              </a:spcBef>
              <a:spcAft>
                <a:spcPts val="1200"/>
              </a:spcAft>
              <a:buFont typeface="Arial" pitchFamily="34" charset="0"/>
              <a:buChar char="•"/>
              <a:defRPr/>
            </a:pPr>
            <a:r>
              <a:rPr lang="en-US" sz="2800" dirty="0" smtClean="0">
                <a:solidFill>
                  <a:srgbClr val="006666"/>
                </a:solidFill>
              </a:rPr>
              <a:t>Transparent, defensible, logical, reproducible </a:t>
            </a:r>
            <a:r>
              <a:rPr lang="en-US" sz="2800" dirty="0" smtClean="0">
                <a:solidFill>
                  <a:schemeClr val="tx1">
                    <a:tint val="75000"/>
                  </a:schemeClr>
                </a:solidFill>
              </a:rPr>
              <a:t>process for programming improvements</a:t>
            </a:r>
          </a:p>
          <a:p>
            <a:pPr marL="339725" indent="-339725">
              <a:lnSpc>
                <a:spcPts val="3000"/>
              </a:lnSpc>
              <a:spcBef>
                <a:spcPct val="20000"/>
              </a:spcBef>
              <a:spcAft>
                <a:spcPts val="1200"/>
              </a:spcAft>
              <a:buFont typeface="Arial" pitchFamily="34" charset="0"/>
              <a:buChar char="•"/>
              <a:defRPr/>
            </a:pPr>
            <a:r>
              <a:rPr lang="en-US" sz="2800" dirty="0" smtClean="0">
                <a:solidFill>
                  <a:schemeClr val="tx1">
                    <a:tint val="75000"/>
                  </a:schemeClr>
                </a:solidFill>
              </a:rPr>
              <a:t>Truly </a:t>
            </a:r>
            <a:r>
              <a:rPr lang="en-US" sz="2800" dirty="0" smtClean="0">
                <a:solidFill>
                  <a:srgbClr val="006666"/>
                </a:solidFill>
              </a:rPr>
              <a:t>linking planning to </a:t>
            </a:r>
            <a:br>
              <a:rPr lang="en-US" sz="2800" dirty="0" smtClean="0">
                <a:solidFill>
                  <a:srgbClr val="006666"/>
                </a:solidFill>
              </a:rPr>
            </a:br>
            <a:r>
              <a:rPr lang="en-US" sz="2800" dirty="0" smtClean="0">
                <a:solidFill>
                  <a:srgbClr val="006666"/>
                </a:solidFill>
              </a:rPr>
              <a:t>programming </a:t>
            </a:r>
            <a:r>
              <a:rPr lang="en-US" sz="2800" dirty="0" smtClean="0">
                <a:solidFill>
                  <a:schemeClr val="tx1">
                    <a:tint val="75000"/>
                  </a:schemeClr>
                </a:solidFill>
              </a:rPr>
              <a:t>to use funds </a:t>
            </a:r>
            <a:br>
              <a:rPr lang="en-US" sz="2800" dirty="0" smtClean="0">
                <a:solidFill>
                  <a:schemeClr val="tx1">
                    <a:tint val="75000"/>
                  </a:schemeClr>
                </a:solidFill>
              </a:rPr>
            </a:br>
            <a:r>
              <a:rPr lang="en-US" sz="2800" dirty="0" smtClean="0">
                <a:solidFill>
                  <a:schemeClr val="tx1">
                    <a:tint val="75000"/>
                  </a:schemeClr>
                </a:solidFill>
              </a:rPr>
              <a:t>more effectively</a:t>
            </a:r>
          </a:p>
          <a:p>
            <a:pPr marL="339725" lvl="0" indent="-339725">
              <a:lnSpc>
                <a:spcPts val="3000"/>
              </a:lnSpc>
              <a:spcBef>
                <a:spcPct val="20000"/>
              </a:spcBef>
              <a:spcAft>
                <a:spcPts val="1200"/>
              </a:spcAft>
              <a:buFont typeface="Arial" pitchFamily="34" charset="0"/>
              <a:buChar char="•"/>
              <a:defRPr/>
            </a:pPr>
            <a:r>
              <a:rPr lang="en-US" sz="2800" dirty="0" smtClean="0">
                <a:solidFill>
                  <a:schemeClr val="tx1">
                    <a:tint val="75000"/>
                  </a:schemeClr>
                </a:solidFill>
              </a:rPr>
              <a:t>System </a:t>
            </a:r>
            <a:r>
              <a:rPr lang="en-US" sz="2800" dirty="0" smtClean="0">
                <a:solidFill>
                  <a:srgbClr val="006666"/>
                </a:solidFill>
              </a:rPr>
              <a:t>performance will drive </a:t>
            </a:r>
            <a:br>
              <a:rPr lang="en-US" sz="2800" dirty="0" smtClean="0">
                <a:solidFill>
                  <a:srgbClr val="006666"/>
                </a:solidFill>
              </a:rPr>
            </a:br>
            <a:r>
              <a:rPr lang="en-US" sz="2800" dirty="0" smtClean="0">
                <a:solidFill>
                  <a:srgbClr val="006666"/>
                </a:solidFill>
              </a:rPr>
              <a:t>investment </a:t>
            </a:r>
            <a:r>
              <a:rPr lang="en-US" sz="2800" dirty="0" smtClean="0">
                <a:solidFill>
                  <a:schemeClr val="tx1">
                    <a:tint val="75000"/>
                  </a:schemeClr>
                </a:solidFill>
              </a:rPr>
              <a:t>decision making</a:t>
            </a:r>
          </a:p>
          <a:p>
            <a:pPr marL="339725" indent="-339725">
              <a:lnSpc>
                <a:spcPts val="3000"/>
              </a:lnSpc>
              <a:spcBef>
                <a:spcPct val="20000"/>
              </a:spcBef>
              <a:spcAft>
                <a:spcPts val="1200"/>
              </a:spcAft>
              <a:buFont typeface="Arial" pitchFamily="34" charset="0"/>
              <a:buChar char="•"/>
              <a:defRPr/>
            </a:pPr>
            <a:r>
              <a:rPr lang="en-US" sz="2800" dirty="0" smtClean="0">
                <a:solidFill>
                  <a:srgbClr val="006666"/>
                </a:solidFill>
              </a:rPr>
              <a:t>Simplified program structure</a:t>
            </a:r>
          </a:p>
          <a:p>
            <a:pPr marL="339725" indent="-339725">
              <a:lnSpc>
                <a:spcPts val="3000"/>
              </a:lnSpc>
              <a:spcBef>
                <a:spcPct val="20000"/>
              </a:spcBef>
              <a:spcAft>
                <a:spcPts val="1200"/>
              </a:spcAft>
              <a:buFont typeface="Arial" pitchFamily="34" charset="0"/>
              <a:buChar char="•"/>
              <a:defRPr/>
            </a:pPr>
            <a:r>
              <a:rPr lang="en-US" sz="2800" dirty="0" smtClean="0">
                <a:solidFill>
                  <a:schemeClr val="tx1">
                    <a:tint val="75000"/>
                  </a:schemeClr>
                </a:solidFill>
              </a:rPr>
              <a:t>Implementation of a </a:t>
            </a:r>
            <a:r>
              <a:rPr lang="en-US" sz="2800" dirty="0" smtClean="0">
                <a:solidFill>
                  <a:srgbClr val="006666"/>
                </a:solidFill>
              </a:rPr>
              <a:t>risk-based approach</a:t>
            </a:r>
          </a:p>
          <a:p>
            <a:pPr marL="339725" indent="-339725">
              <a:lnSpc>
                <a:spcPts val="3000"/>
              </a:lnSpc>
              <a:spcBef>
                <a:spcPct val="20000"/>
              </a:spcBef>
              <a:spcAft>
                <a:spcPts val="1200"/>
              </a:spcAft>
              <a:buFont typeface="Arial" pitchFamily="34" charset="0"/>
              <a:buChar char="•"/>
              <a:defRPr/>
            </a:pPr>
            <a:r>
              <a:rPr lang="en-US" sz="2800" dirty="0" smtClean="0">
                <a:solidFill>
                  <a:schemeClr val="tx1">
                    <a:tint val="75000"/>
                  </a:schemeClr>
                </a:solidFill>
              </a:rPr>
              <a:t>Assist with implementation of </a:t>
            </a:r>
            <a:r>
              <a:rPr lang="en-US" sz="2800" dirty="0" smtClean="0">
                <a:solidFill>
                  <a:srgbClr val="006666"/>
                </a:solidFill>
              </a:rPr>
              <a:t>MAP-21</a:t>
            </a:r>
          </a:p>
          <a:p>
            <a:pPr marL="509588" lvl="0" indent="-509588">
              <a:spcBef>
                <a:spcPct val="20000"/>
              </a:spcBef>
              <a:buFont typeface="Arial" pitchFamily="34" charset="0"/>
              <a:buChar char="•"/>
              <a:defRPr/>
            </a:pPr>
            <a:endParaRPr lang="en-US" sz="2800" dirty="0" smtClean="0">
              <a:solidFill>
                <a:schemeClr val="tx1">
                  <a:tint val="75000"/>
                </a:schemeClr>
              </a:solidFill>
            </a:endParaRPr>
          </a:p>
          <a:p>
            <a:pPr marL="509588" lvl="0" indent="-509588">
              <a:spcBef>
                <a:spcPct val="20000"/>
              </a:spcBef>
              <a:buFont typeface="Arial" pitchFamily="34" charset="0"/>
              <a:buChar char="•"/>
              <a:defRPr/>
            </a:pPr>
            <a:endParaRPr lang="en-US" sz="2800" dirty="0" smtClean="0">
              <a:solidFill>
                <a:schemeClr val="tx1">
                  <a:tint val="75000"/>
                </a:schemeClr>
              </a:solidFill>
            </a:endParaRPr>
          </a:p>
          <a:p>
            <a:pPr marL="509588" lvl="0" indent="-509588">
              <a:spcBef>
                <a:spcPct val="20000"/>
              </a:spcBef>
              <a:buFont typeface="Arial" pitchFamily="34" charset="0"/>
              <a:buChar char="•"/>
              <a:defRPr/>
            </a:pPr>
            <a:endParaRPr lang="en-US" sz="2800" dirty="0" smtClean="0">
              <a:solidFill>
                <a:srgbClr val="660066"/>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p:txBody>
      </p:sp>
      <p:sp>
        <p:nvSpPr>
          <p:cNvPr id="6" name="Subtitle 2"/>
          <p:cNvSpPr txBox="1">
            <a:spLocks/>
          </p:cNvSpPr>
          <p:nvPr/>
        </p:nvSpPr>
        <p:spPr>
          <a:xfrm>
            <a:off x="173255" y="6232273"/>
            <a:ext cx="8679580" cy="894728"/>
          </a:xfrm>
          <a:prstGeom prst="rect">
            <a:avLst/>
          </a:prstGeom>
        </p:spPr>
        <p:txBody>
          <a:bodyPr vert="horz" lIns="91440" tIns="45720" rIns="91440" bIns="45720" rtlCol="0">
            <a:normAutofit/>
          </a:bodyPr>
          <a:lstStyle/>
          <a:p>
            <a:pPr marR="0" lvl="0" algn="ctr" fontAlgn="auto">
              <a:lnSpc>
                <a:spcPct val="80000"/>
              </a:lnSpc>
              <a:spcBef>
                <a:spcPts val="600"/>
              </a:spcBef>
              <a:spcAft>
                <a:spcPts val="0"/>
              </a:spcAft>
              <a:buClrTx/>
              <a:buSzTx/>
              <a:tabLst/>
              <a:defRPr/>
            </a:pPr>
            <a:r>
              <a:rPr lang="en-US" sz="3200" i="1" dirty="0" smtClean="0">
                <a:solidFill>
                  <a:srgbClr val="660066"/>
                </a:solidFill>
              </a:rPr>
              <a:t>P2P Link will change business practices at ADOT</a:t>
            </a:r>
            <a:endParaRPr lang="en-US" sz="3200" b="1" i="1" dirty="0" smtClean="0">
              <a:solidFill>
                <a:schemeClr val="tx1">
                  <a:tint val="75000"/>
                </a:schemeClr>
              </a:solidFill>
            </a:endParaRPr>
          </a:p>
        </p:txBody>
      </p:sp>
      <p:sp>
        <p:nvSpPr>
          <p:cNvPr id="7" name="Slide Number Placeholder 6"/>
          <p:cNvSpPr>
            <a:spLocks noGrp="1"/>
          </p:cNvSpPr>
          <p:nvPr>
            <p:ph type="sldNum" sz="quarter" idx="12"/>
          </p:nvPr>
        </p:nvSpPr>
        <p:spPr/>
        <p:txBody>
          <a:bodyPr/>
          <a:lstStyle/>
          <a:p>
            <a:fld id="{55571EC2-54B2-314F-8254-DD0DABAE2B3F}" type="slidenum">
              <a:rPr lang="en-US" smtClean="0"/>
              <a:pPr/>
              <a:t>20</a:t>
            </a:fld>
            <a:endParaRPr lang="en-US"/>
          </a:p>
        </p:txBody>
      </p:sp>
      <p:pic>
        <p:nvPicPr>
          <p:cNvPr id="8" name="Picture 7" descr="Linking Planning to Programming 100713-01.png"/>
          <p:cNvPicPr>
            <a:picLocks noChangeAspect="1"/>
          </p:cNvPicPr>
          <p:nvPr/>
        </p:nvPicPr>
        <p:blipFill>
          <a:blip r:embed="rId2">
            <a:extLst>
              <a:ext uri="{28A0092B-C50C-407E-A947-70E740481C1C}">
                <a14:useLocalDpi xmlns="" xmlns:a14="http://schemas.microsoft.com/office/drawing/2010/main" val="0"/>
              </a:ext>
            </a:extLst>
          </a:blip>
          <a:srcRect l="18928" t="16882" r="25482" b="17489"/>
          <a:stretch>
            <a:fillRect/>
          </a:stretch>
        </p:blipFill>
        <p:spPr>
          <a:xfrm>
            <a:off x="5672679" y="1705960"/>
            <a:ext cx="3248252" cy="29633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2653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513" y="2044704"/>
            <a:ext cx="8407720" cy="1470025"/>
          </a:xfrm>
          <a:noFill/>
        </p:spPr>
        <p:txBody>
          <a:bodyPr>
            <a:normAutofit fontScale="90000"/>
          </a:bodyPr>
          <a:lstStyle/>
          <a:p>
            <a:r>
              <a:rPr lang="en-US" sz="3100" dirty="0" smtClean="0">
                <a:solidFill>
                  <a:schemeClr val="bg1"/>
                </a:solidFill>
              </a:rPr>
              <a:t>AASHTO SCOP</a:t>
            </a:r>
            <a:r>
              <a:rPr lang="en-US" sz="4900" dirty="0" smtClean="0">
                <a:solidFill>
                  <a:schemeClr val="bg1"/>
                </a:solidFill>
              </a:rPr>
              <a:t/>
            </a:r>
            <a:br>
              <a:rPr lang="en-US" sz="4900" dirty="0" smtClean="0">
                <a:solidFill>
                  <a:schemeClr val="bg1"/>
                </a:solidFill>
              </a:rPr>
            </a:br>
            <a:r>
              <a:rPr lang="en-US" sz="3600" dirty="0" smtClean="0">
                <a:solidFill>
                  <a:schemeClr val="bg1"/>
                </a:solidFill>
              </a:rPr>
              <a:t>Linking Planning to Programming</a:t>
            </a:r>
            <a:r>
              <a:rPr lang="en-US" sz="4900" dirty="0" smtClean="0">
                <a:solidFill>
                  <a:schemeClr val="bg1"/>
                </a:solidFill>
              </a:rPr>
              <a:t/>
            </a:r>
            <a:br>
              <a:rPr lang="en-US" sz="4900" dirty="0" smtClean="0">
                <a:solidFill>
                  <a:schemeClr val="bg1"/>
                </a:solidFill>
              </a:rPr>
            </a:br>
            <a:r>
              <a:rPr lang="en-US" sz="6000" dirty="0" smtClean="0">
                <a:solidFill>
                  <a:schemeClr val="bg1"/>
                </a:solidFill>
              </a:rPr>
              <a:t>P2P Link</a:t>
            </a:r>
            <a:endParaRPr lang="en-US" sz="6000" dirty="0">
              <a:solidFill>
                <a:schemeClr val="bg1"/>
              </a:solidFill>
            </a:endParaRPr>
          </a:p>
        </p:txBody>
      </p:sp>
      <p:sp>
        <p:nvSpPr>
          <p:cNvPr id="3" name="Subtitle 2"/>
          <p:cNvSpPr>
            <a:spLocks noGrp="1"/>
          </p:cNvSpPr>
          <p:nvPr>
            <p:ph type="subTitle" idx="1"/>
          </p:nvPr>
        </p:nvSpPr>
        <p:spPr>
          <a:xfrm>
            <a:off x="3178110" y="4413621"/>
            <a:ext cx="5750698" cy="1574596"/>
          </a:xfrm>
        </p:spPr>
        <p:txBody>
          <a:bodyPr>
            <a:normAutofit/>
          </a:bodyPr>
          <a:lstStyle/>
          <a:p>
            <a:pPr algn="r"/>
            <a:r>
              <a:rPr lang="en-US" sz="4000" spc="300" dirty="0" smtClean="0"/>
              <a:t>Thank you!</a:t>
            </a:r>
            <a:endParaRPr lang="en-US" sz="4000" spc="300" dirty="0"/>
          </a:p>
        </p:txBody>
      </p:sp>
      <p:pic>
        <p:nvPicPr>
          <p:cNvPr id="5" name="Picture 4" descr="ADOT LOGO 20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45922" y="6205928"/>
            <a:ext cx="1885311" cy="436969"/>
          </a:xfrm>
          <a:prstGeom prst="rect">
            <a:avLst/>
          </a:prstGeom>
        </p:spPr>
      </p:pic>
      <p:sp>
        <p:nvSpPr>
          <p:cNvPr id="6" name="Rectangle 5"/>
          <p:cNvSpPr/>
          <p:nvPr/>
        </p:nvSpPr>
        <p:spPr>
          <a:xfrm>
            <a:off x="0" y="1400761"/>
            <a:ext cx="9144000" cy="201938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23513" y="1362261"/>
            <a:ext cx="8407720" cy="2143593"/>
          </a:xfrm>
          <a:prstGeom prst="rect">
            <a:avLst/>
          </a:prstGeom>
          <a:noFill/>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6600" spc="600" noProof="0" dirty="0" smtClean="0">
                <a:solidFill>
                  <a:schemeClr val="bg1"/>
                </a:solidFill>
                <a:latin typeface="+mj-lt"/>
                <a:ea typeface="+mj-ea"/>
                <a:cs typeface="+mj-cs"/>
              </a:rPr>
              <a:t>Questions?</a:t>
            </a:r>
            <a:endParaRPr kumimoji="0" lang="en-US" sz="6600" i="0" u="none" strike="noStrike" kern="1200" cap="none" spc="600" normalizeH="0" baseline="0" noProof="0" dirty="0">
              <a:ln>
                <a:noFill/>
              </a:ln>
              <a:solidFill>
                <a:schemeClr val="bg1"/>
              </a:solidFill>
              <a:effectLst/>
              <a:uLnTx/>
              <a:uFillTx/>
              <a:latin typeface="+mj-lt"/>
              <a:ea typeface="+mj-ea"/>
              <a:cs typeface="+mj-cs"/>
            </a:endParaRPr>
          </a:p>
        </p:txBody>
      </p:sp>
      <p:sp>
        <p:nvSpPr>
          <p:cNvPr id="9" name="Subtitle 2"/>
          <p:cNvSpPr txBox="1">
            <a:spLocks/>
          </p:cNvSpPr>
          <p:nvPr/>
        </p:nvSpPr>
        <p:spPr>
          <a:xfrm>
            <a:off x="0" y="127102"/>
            <a:ext cx="9144000"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800" spc="600" dirty="0" smtClean="0">
                <a:solidFill>
                  <a:schemeClr val="bg1">
                    <a:lumMod val="85000"/>
                  </a:schemeClr>
                </a:solidFill>
                <a:effectLst>
                  <a:outerShdw blurRad="38100" dist="38100" dir="2700000" algn="tl">
                    <a:srgbClr val="000000">
                      <a:alpha val="43137"/>
                    </a:srgbClr>
                  </a:outerShdw>
                </a:effectLst>
              </a:rPr>
              <a:t>ADOT P2P Link</a:t>
            </a:r>
          </a:p>
        </p:txBody>
      </p:sp>
      <p:sp>
        <p:nvSpPr>
          <p:cNvPr id="11" name="Slide Number Placeholder 10"/>
          <p:cNvSpPr>
            <a:spLocks noGrp="1"/>
          </p:cNvSpPr>
          <p:nvPr>
            <p:ph type="sldNum" sz="quarter" idx="12"/>
          </p:nvPr>
        </p:nvSpPr>
        <p:spPr/>
        <p:txBody>
          <a:bodyPr/>
          <a:lstStyle/>
          <a:p>
            <a:fld id="{55571EC2-54B2-314F-8254-DD0DABAE2B3F}" type="slidenum">
              <a:rPr lang="en-US" smtClean="0"/>
              <a:pPr/>
              <a:t>21</a:t>
            </a:fld>
            <a:endParaRPr lang="en-US"/>
          </a:p>
        </p:txBody>
      </p:sp>
      <p:pic>
        <p:nvPicPr>
          <p:cNvPr id="12" name="Picture 11" descr="ADOT_LongRangePlan_Cover_v2.png"/>
          <p:cNvPicPr>
            <a:picLocks noChangeAspect="1"/>
          </p:cNvPicPr>
          <p:nvPr/>
        </p:nvPicPr>
        <p:blipFill>
          <a:blip r:embed="rId3"/>
          <a:srcRect l="3796" t="6205" b="10447"/>
          <a:stretch>
            <a:fillRect/>
          </a:stretch>
        </p:blipFill>
        <p:spPr>
          <a:xfrm>
            <a:off x="9721" y="3631466"/>
            <a:ext cx="4544337" cy="3042264"/>
          </a:xfrm>
          <a:prstGeom prst="rect">
            <a:avLst/>
          </a:prstGeom>
        </p:spPr>
      </p:pic>
    </p:spTree>
    <p:extLst>
      <p:ext uri="{BB962C8B-B14F-4D97-AF65-F5344CB8AC3E}">
        <p14:creationId xmlns:p14="http://schemas.microsoft.com/office/powerpoint/2010/main" xmlns="" val="187677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94643" y="804672"/>
            <a:ext cx="8277719" cy="5359840"/>
          </a:xfrm>
          <a:prstGeom prst="rect">
            <a:avLst/>
          </a:prstGeom>
        </p:spPr>
        <p:txBody>
          <a:bodyPr vert="horz" lIns="91440" tIns="45720" rIns="91440" bIns="45720" rtlCol="0">
            <a:normAutofit/>
          </a:bodyPr>
          <a:lstStyle/>
          <a:p>
            <a:pPr algn="ctr"/>
            <a:endParaRPr lang="en-US" sz="2800" dirty="0" smtClean="0">
              <a:solidFill>
                <a:srgbClr val="006666"/>
              </a:solidFill>
            </a:endParaRPr>
          </a:p>
          <a:p>
            <a:pPr algn="ctr"/>
            <a:endParaRPr lang="en-US" sz="2800" dirty="0">
              <a:solidFill>
                <a:srgbClr val="006666"/>
              </a:solidFill>
            </a:endParaRPr>
          </a:p>
          <a:p>
            <a:pPr algn="ctr"/>
            <a:endParaRPr lang="en-US" sz="2800" dirty="0" smtClean="0">
              <a:solidFill>
                <a:srgbClr val="006666"/>
              </a:solidFill>
            </a:endParaRPr>
          </a:p>
          <a:p>
            <a:pPr algn="ctr"/>
            <a:r>
              <a:rPr lang="en-US" sz="4400" dirty="0" smtClean="0">
                <a:solidFill>
                  <a:srgbClr val="006666"/>
                </a:solidFill>
              </a:rPr>
              <a:t>To create a performance-based process that links planning to programming</a:t>
            </a:r>
          </a:p>
          <a:p>
            <a:pPr marL="509588" lvl="0" indent="-509588">
              <a:spcBef>
                <a:spcPct val="20000"/>
              </a:spcBef>
              <a:buFont typeface="Arial" pitchFamily="34" charset="0"/>
              <a:buChar char="•"/>
              <a:defRPr/>
            </a:pPr>
            <a:endParaRPr lang="en-US" sz="2800" dirty="0" smtClean="0">
              <a:solidFill>
                <a:schemeClr val="tx1">
                  <a:tint val="75000"/>
                </a:schemeClr>
              </a:solidFill>
            </a:endParaRPr>
          </a:p>
          <a:p>
            <a:pPr marL="509588" lvl="0" indent="-509588">
              <a:spcBef>
                <a:spcPct val="20000"/>
              </a:spcBef>
              <a:buFont typeface="Arial" pitchFamily="34" charset="0"/>
              <a:buChar char="•"/>
              <a:defRPr/>
            </a:pPr>
            <a:endParaRPr lang="en-US" sz="2800" dirty="0" smtClean="0">
              <a:solidFill>
                <a:schemeClr val="tx1">
                  <a:tint val="75000"/>
                </a:schemeClr>
              </a:solidFill>
            </a:endParaRPr>
          </a:p>
          <a:p>
            <a:pPr marL="509588" lvl="0" indent="-509588">
              <a:spcBef>
                <a:spcPct val="20000"/>
              </a:spcBef>
              <a:buFont typeface="Arial" pitchFamily="34" charset="0"/>
              <a:buChar char="•"/>
              <a:defRPr/>
            </a:pPr>
            <a:endParaRPr lang="en-US" sz="2800" dirty="0" smtClean="0">
              <a:solidFill>
                <a:srgbClr val="660066"/>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p:txBody>
      </p:sp>
      <p:sp>
        <p:nvSpPr>
          <p:cNvPr id="5" name="Subtitle 2"/>
          <p:cNvSpPr txBox="1">
            <a:spLocks/>
          </p:cNvSpPr>
          <p:nvPr/>
        </p:nvSpPr>
        <p:spPr>
          <a:xfrm>
            <a:off x="0" y="5063321"/>
            <a:ext cx="9144000"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3600" i="1" dirty="0" smtClean="0">
                <a:solidFill>
                  <a:srgbClr val="660066"/>
                </a:solidFill>
              </a:rPr>
              <a:t>transparent, defensible, logical, reproducible</a:t>
            </a:r>
            <a:endParaRPr lang="en-US" sz="3600" b="1" i="1" dirty="0" smtClean="0">
              <a:solidFill>
                <a:schemeClr val="tx1">
                  <a:tint val="75000"/>
                </a:schemeClr>
              </a:solidFill>
            </a:endParaRPr>
          </a:p>
        </p:txBody>
      </p:sp>
      <p:sp>
        <p:nvSpPr>
          <p:cNvPr id="7" name="Subtitle 2"/>
          <p:cNvSpPr txBox="1">
            <a:spLocks/>
          </p:cNvSpPr>
          <p:nvPr/>
        </p:nvSpPr>
        <p:spPr>
          <a:xfrm>
            <a:off x="0" y="197047"/>
            <a:ext cx="9144000"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P2P Link Goal</a:t>
            </a:r>
          </a:p>
        </p:txBody>
      </p:sp>
      <p:sp>
        <p:nvSpPr>
          <p:cNvPr id="8" name="Slide Number Placeholder 7"/>
          <p:cNvSpPr>
            <a:spLocks noGrp="1"/>
          </p:cNvSpPr>
          <p:nvPr>
            <p:ph type="sldNum" sz="quarter" idx="12"/>
          </p:nvPr>
        </p:nvSpPr>
        <p:spPr/>
        <p:txBody>
          <a:bodyPr/>
          <a:lstStyle/>
          <a:p>
            <a:fld id="{55571EC2-54B2-314F-8254-DD0DABAE2B3F}" type="slidenum">
              <a:rPr lang="en-US" smtClean="0"/>
              <a:pPr/>
              <a:t>3</a:t>
            </a:fld>
            <a:endParaRPr lang="en-US" dirty="0"/>
          </a:p>
        </p:txBody>
      </p:sp>
    </p:spTree>
    <p:extLst>
      <p:ext uri="{BB962C8B-B14F-4D97-AF65-F5344CB8AC3E}">
        <p14:creationId xmlns:p14="http://schemas.microsoft.com/office/powerpoint/2010/main" xmlns="" val="112653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97047"/>
            <a:ext cx="9144000" cy="1574596"/>
          </a:xfrm>
          <a:prstGeom prst="rect">
            <a:avLst/>
          </a:prstGeom>
        </p:spPr>
        <p:txBody>
          <a:bodyPr vert="horz" lIns="91440" tIns="45720" rIns="91440" bIns="45720" rtlCol="0">
            <a:normAutofit/>
          </a:bodyPr>
          <a:lstStyle/>
          <a:p>
            <a:pPr algn="ctr">
              <a:spcBef>
                <a:spcPct val="20000"/>
              </a:spcBef>
              <a:defRPr/>
            </a:pPr>
            <a:r>
              <a:rPr lang="en-US" sz="4000" b="1" dirty="0" smtClean="0">
                <a:solidFill>
                  <a:schemeClr val="tx1">
                    <a:tint val="75000"/>
                  </a:schemeClr>
                </a:solidFill>
              </a:rPr>
              <a:t>Developing P2P Link</a:t>
            </a:r>
            <a:endParaRPr lang="en-US" sz="4000" b="1" dirty="0" smtClean="0">
              <a:solidFill>
                <a:srgbClr val="C00000"/>
              </a:solidFill>
            </a:endParaRPr>
          </a:p>
          <a:p>
            <a:pPr marR="0" lvl="0" algn="ctr" fontAlgn="auto">
              <a:lnSpc>
                <a:spcPct val="100000"/>
              </a:lnSpc>
              <a:spcBef>
                <a:spcPct val="20000"/>
              </a:spcBef>
              <a:spcAft>
                <a:spcPts val="0"/>
              </a:spcAft>
              <a:buClrTx/>
              <a:buSzTx/>
              <a:tabLst/>
              <a:defRPr/>
            </a:pPr>
            <a:endParaRPr lang="en-US" sz="4000" b="1" dirty="0" smtClean="0">
              <a:solidFill>
                <a:schemeClr val="tx1">
                  <a:tint val="75000"/>
                </a:schemeClr>
              </a:solidFill>
            </a:endParaRPr>
          </a:p>
        </p:txBody>
      </p:sp>
      <p:sp>
        <p:nvSpPr>
          <p:cNvPr id="4" name="Subtitle 2"/>
          <p:cNvSpPr txBox="1">
            <a:spLocks/>
          </p:cNvSpPr>
          <p:nvPr/>
        </p:nvSpPr>
        <p:spPr>
          <a:xfrm>
            <a:off x="4325388" y="1113993"/>
            <a:ext cx="4851074" cy="5588026"/>
          </a:xfrm>
          <a:prstGeom prst="rect">
            <a:avLst/>
          </a:prstGeom>
        </p:spPr>
        <p:txBody>
          <a:bodyPr vert="horz" lIns="91440" tIns="45720" rIns="91440" bIns="45720" rtlCol="0">
            <a:normAutofit/>
          </a:bodyPr>
          <a:lstStyle/>
          <a:p>
            <a:pPr marL="339725" lvl="0" indent="-339725">
              <a:lnSpc>
                <a:spcPts val="2800"/>
              </a:lnSpc>
              <a:spcAft>
                <a:spcPts val="1600"/>
              </a:spcAft>
              <a:buFont typeface="Arial" pitchFamily="34" charset="0"/>
              <a:buChar char="•"/>
              <a:defRPr/>
            </a:pPr>
            <a:r>
              <a:rPr lang="en-US" sz="2800" dirty="0" smtClean="0">
                <a:solidFill>
                  <a:schemeClr val="tx1">
                    <a:tint val="75000"/>
                  </a:schemeClr>
                </a:solidFill>
              </a:rPr>
              <a:t>Recognize Concurrent Program Updates and </a:t>
            </a:r>
            <a:br>
              <a:rPr lang="en-US" sz="2800" dirty="0" smtClean="0">
                <a:solidFill>
                  <a:schemeClr val="tx1">
                    <a:tint val="75000"/>
                  </a:schemeClr>
                </a:solidFill>
              </a:rPr>
            </a:br>
            <a:r>
              <a:rPr lang="en-US" sz="2800" dirty="0" smtClean="0">
                <a:solidFill>
                  <a:schemeClr val="tx1">
                    <a:tint val="75000"/>
                  </a:schemeClr>
                </a:solidFill>
              </a:rPr>
              <a:t>State Transportation Board Programming Outcomes</a:t>
            </a:r>
          </a:p>
          <a:p>
            <a:pPr marL="339725" indent="-339725">
              <a:lnSpc>
                <a:spcPts val="2800"/>
              </a:lnSpc>
              <a:spcAft>
                <a:spcPts val="1600"/>
              </a:spcAft>
              <a:buFont typeface="Arial" pitchFamily="34" charset="0"/>
              <a:buChar char="•"/>
              <a:defRPr/>
            </a:pPr>
            <a:r>
              <a:rPr lang="en-US" sz="2800" dirty="0" smtClean="0">
                <a:solidFill>
                  <a:schemeClr val="tx1">
                    <a:tint val="75000"/>
                  </a:schemeClr>
                </a:solidFill>
              </a:rPr>
              <a:t>Identify P2P Link </a:t>
            </a:r>
            <a:br>
              <a:rPr lang="en-US" sz="2800" dirty="0" smtClean="0">
                <a:solidFill>
                  <a:schemeClr val="tx1">
                    <a:tint val="75000"/>
                  </a:schemeClr>
                </a:solidFill>
              </a:rPr>
            </a:br>
            <a:r>
              <a:rPr lang="en-US" sz="2800" dirty="0" smtClean="0">
                <a:solidFill>
                  <a:srgbClr val="006666"/>
                </a:solidFill>
              </a:rPr>
              <a:t>Business Requirements</a:t>
            </a:r>
          </a:p>
          <a:p>
            <a:pPr marL="339725" lvl="0" indent="-339725">
              <a:lnSpc>
                <a:spcPts val="2800"/>
              </a:lnSpc>
              <a:spcAft>
                <a:spcPts val="1600"/>
              </a:spcAft>
              <a:buFont typeface="Arial" pitchFamily="34" charset="0"/>
              <a:buChar char="•"/>
              <a:defRPr/>
            </a:pPr>
            <a:r>
              <a:rPr lang="en-US" sz="2800" dirty="0" smtClean="0">
                <a:solidFill>
                  <a:schemeClr val="tx1">
                    <a:tint val="75000"/>
                  </a:schemeClr>
                </a:solidFill>
              </a:rPr>
              <a:t>Review of Current Practice </a:t>
            </a:r>
            <a:br>
              <a:rPr lang="en-US" sz="2800" dirty="0" smtClean="0">
                <a:solidFill>
                  <a:schemeClr val="tx1">
                    <a:tint val="75000"/>
                  </a:schemeClr>
                </a:solidFill>
              </a:rPr>
            </a:br>
            <a:r>
              <a:rPr lang="en-US" sz="2800" dirty="0" smtClean="0">
                <a:solidFill>
                  <a:schemeClr val="tx1">
                    <a:tint val="75000"/>
                  </a:schemeClr>
                </a:solidFill>
              </a:rPr>
              <a:t>and </a:t>
            </a:r>
            <a:r>
              <a:rPr lang="en-US" sz="2800" dirty="0" smtClean="0">
                <a:solidFill>
                  <a:srgbClr val="006666"/>
                </a:solidFill>
              </a:rPr>
              <a:t>Best Practice</a:t>
            </a:r>
          </a:p>
          <a:p>
            <a:pPr marL="339725" lvl="0" indent="-339725">
              <a:lnSpc>
                <a:spcPts val="2800"/>
              </a:lnSpc>
              <a:spcAft>
                <a:spcPts val="1600"/>
              </a:spcAft>
              <a:buFont typeface="Arial" pitchFamily="34" charset="0"/>
              <a:buChar char="•"/>
              <a:defRPr/>
            </a:pPr>
            <a:r>
              <a:rPr lang="en-US" sz="2800" dirty="0" smtClean="0">
                <a:solidFill>
                  <a:schemeClr val="tx1">
                    <a:tint val="75000"/>
                  </a:schemeClr>
                </a:solidFill>
              </a:rPr>
              <a:t>Develop Concept Models</a:t>
            </a:r>
          </a:p>
          <a:p>
            <a:pPr marL="339725" lvl="0" indent="-339725">
              <a:lnSpc>
                <a:spcPts val="2800"/>
              </a:lnSpc>
              <a:spcAft>
                <a:spcPts val="1600"/>
              </a:spcAft>
              <a:buFont typeface="Arial" pitchFamily="34" charset="0"/>
              <a:buChar char="•"/>
              <a:defRPr/>
            </a:pPr>
            <a:r>
              <a:rPr lang="en-US" sz="2800" dirty="0" smtClean="0">
                <a:solidFill>
                  <a:schemeClr val="tx1">
                    <a:tint val="75000"/>
                  </a:schemeClr>
                </a:solidFill>
              </a:rPr>
              <a:t>Define P2P </a:t>
            </a:r>
            <a:r>
              <a:rPr lang="en-US" sz="2800" dirty="0" smtClean="0">
                <a:solidFill>
                  <a:srgbClr val="006666"/>
                </a:solidFill>
              </a:rPr>
              <a:t>Process and </a:t>
            </a:r>
            <a:br>
              <a:rPr lang="en-US" sz="2800" dirty="0" smtClean="0">
                <a:solidFill>
                  <a:srgbClr val="006666"/>
                </a:solidFill>
              </a:rPr>
            </a:br>
            <a:r>
              <a:rPr lang="en-US" sz="2800" dirty="0" smtClean="0">
                <a:solidFill>
                  <a:srgbClr val="006666"/>
                </a:solidFill>
              </a:rPr>
              <a:t>Methodologies</a:t>
            </a:r>
          </a:p>
          <a:p>
            <a:pPr marL="339725" lvl="0" indent="-339725">
              <a:lnSpc>
                <a:spcPts val="2800"/>
              </a:lnSpc>
              <a:spcAft>
                <a:spcPts val="1600"/>
              </a:spcAft>
              <a:buFont typeface="Arial" pitchFamily="34" charset="0"/>
              <a:buChar char="•"/>
              <a:defRPr/>
            </a:pPr>
            <a:r>
              <a:rPr lang="en-US" sz="2800" dirty="0" smtClean="0">
                <a:solidFill>
                  <a:srgbClr val="006666"/>
                </a:solidFill>
              </a:rPr>
              <a:t>Migrate</a:t>
            </a:r>
            <a:r>
              <a:rPr lang="en-US" sz="2800" dirty="0" smtClean="0">
                <a:solidFill>
                  <a:schemeClr val="tx1">
                    <a:tint val="75000"/>
                  </a:schemeClr>
                </a:solidFill>
              </a:rPr>
              <a:t> to New Process</a:t>
            </a:r>
          </a:p>
          <a:p>
            <a:pPr marL="509588" lvl="0" indent="-509588">
              <a:spcBef>
                <a:spcPct val="20000"/>
              </a:spcBef>
              <a:buFont typeface="Arial" pitchFamily="34" charset="0"/>
              <a:buChar char="•"/>
              <a:defRPr/>
            </a:pPr>
            <a:endParaRPr lang="en-US" sz="2800" dirty="0" smtClean="0">
              <a:solidFill>
                <a:schemeClr val="tx1">
                  <a:tint val="75000"/>
                </a:schemeClr>
              </a:solidFill>
            </a:endParaRPr>
          </a:p>
          <a:p>
            <a:pPr marL="509588" lvl="0" indent="-509588">
              <a:spcBef>
                <a:spcPct val="20000"/>
              </a:spcBef>
              <a:buFont typeface="Arial" pitchFamily="34" charset="0"/>
              <a:buChar char="•"/>
              <a:defRPr/>
            </a:pPr>
            <a:endParaRPr lang="en-US" sz="2800" dirty="0" smtClean="0">
              <a:solidFill>
                <a:srgbClr val="660066"/>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p:txBody>
      </p:sp>
      <p:pic>
        <p:nvPicPr>
          <p:cNvPr id="1026" name="Picture 2" descr="J:\11529 ADOT-MPD-PlanOncall2011\TASKS\Task 71-12 Linking\5-0 #PROJECT DATA\Phase 2\Working Paper No 1\Graphics\Influences Graphic.png"/>
          <p:cNvPicPr>
            <a:picLocks noChangeAspect="1" noChangeArrowheads="1"/>
          </p:cNvPicPr>
          <p:nvPr/>
        </p:nvPicPr>
        <p:blipFill>
          <a:blip r:embed="rId2"/>
          <a:srcRect/>
          <a:stretch>
            <a:fillRect/>
          </a:stretch>
        </p:blipFill>
        <p:spPr bwMode="auto">
          <a:xfrm>
            <a:off x="-29814" y="1849467"/>
            <a:ext cx="4231722" cy="312305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55571EC2-54B2-314F-8254-DD0DABAE2B3F}" type="slidenum">
              <a:rPr lang="en-US" smtClean="0"/>
              <a:pPr/>
              <a:t>4</a:t>
            </a:fld>
            <a:endParaRPr lang="en-US" dirty="0"/>
          </a:p>
        </p:txBody>
      </p:sp>
    </p:spTree>
    <p:extLst>
      <p:ext uri="{BB962C8B-B14F-4D97-AF65-F5344CB8AC3E}">
        <p14:creationId xmlns:p14="http://schemas.microsoft.com/office/powerpoint/2010/main" xmlns="" val="1126536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629587" y="197047"/>
            <a:ext cx="7869836"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Process Collaboration</a:t>
            </a:r>
          </a:p>
        </p:txBody>
      </p:sp>
      <p:sp>
        <p:nvSpPr>
          <p:cNvPr id="4" name="Subtitle 2"/>
          <p:cNvSpPr txBox="1">
            <a:spLocks/>
          </p:cNvSpPr>
          <p:nvPr/>
        </p:nvSpPr>
        <p:spPr>
          <a:xfrm>
            <a:off x="394644" y="1291217"/>
            <a:ext cx="7786830" cy="5359840"/>
          </a:xfrm>
          <a:prstGeom prst="rect">
            <a:avLst/>
          </a:prstGeom>
        </p:spPr>
        <p:txBody>
          <a:bodyPr vert="horz" lIns="91440" tIns="45720" rIns="91440" bIns="45720" rtlCol="0">
            <a:normAutofit/>
          </a:bodyPr>
          <a:lstStyle/>
          <a:p>
            <a:pPr marL="509588" lvl="0" indent="-509588">
              <a:spcBef>
                <a:spcPct val="20000"/>
              </a:spcBef>
              <a:buFont typeface="Arial" pitchFamily="34" charset="0"/>
              <a:buChar char="•"/>
              <a:defRPr/>
            </a:pPr>
            <a:r>
              <a:rPr lang="en-US" sz="2800" dirty="0" smtClean="0">
                <a:solidFill>
                  <a:schemeClr val="tx1">
                    <a:tint val="75000"/>
                  </a:schemeClr>
                </a:solidFill>
              </a:rPr>
              <a:t>ADOT Leadership – All Divisions</a:t>
            </a:r>
          </a:p>
          <a:p>
            <a:pPr marL="509588" indent="-509588">
              <a:spcBef>
                <a:spcPct val="20000"/>
              </a:spcBef>
              <a:buFont typeface="Arial" pitchFamily="34" charset="0"/>
              <a:buChar char="•"/>
              <a:defRPr/>
            </a:pPr>
            <a:r>
              <a:rPr lang="en-US" sz="2800" dirty="0" smtClean="0">
                <a:solidFill>
                  <a:schemeClr val="tx1">
                    <a:tint val="75000"/>
                  </a:schemeClr>
                </a:solidFill>
              </a:rPr>
              <a:t>ADOT Management and Technical Staff</a:t>
            </a:r>
          </a:p>
          <a:p>
            <a:pPr marL="509588" lvl="0" indent="-509588">
              <a:spcBef>
                <a:spcPct val="20000"/>
              </a:spcBef>
              <a:buFont typeface="Arial" pitchFamily="34" charset="0"/>
              <a:buChar char="•"/>
              <a:defRPr/>
            </a:pPr>
            <a:r>
              <a:rPr lang="en-US" sz="2800" dirty="0" smtClean="0">
                <a:solidFill>
                  <a:schemeClr val="tx1">
                    <a:tint val="75000"/>
                  </a:schemeClr>
                </a:solidFill>
              </a:rPr>
              <a:t>Arizona MPOs/COGs</a:t>
            </a:r>
          </a:p>
          <a:p>
            <a:pPr marL="509588" indent="-509588">
              <a:spcBef>
                <a:spcPct val="20000"/>
              </a:spcBef>
              <a:buFont typeface="Arial" pitchFamily="34" charset="0"/>
              <a:buChar char="•"/>
              <a:defRPr/>
            </a:pPr>
            <a:r>
              <a:rPr lang="en-US" sz="2800" dirty="0" smtClean="0">
                <a:solidFill>
                  <a:schemeClr val="tx1">
                    <a:tint val="75000"/>
                  </a:schemeClr>
                </a:solidFill>
              </a:rPr>
              <a:t>FHWA</a:t>
            </a:r>
          </a:p>
          <a:p>
            <a:pPr marL="509588" lvl="0" indent="-509588">
              <a:spcBef>
                <a:spcPct val="20000"/>
              </a:spcBef>
              <a:buFont typeface="Arial" pitchFamily="34" charset="0"/>
              <a:buChar char="•"/>
              <a:defRPr/>
            </a:pPr>
            <a:r>
              <a:rPr lang="en-US" sz="2800" dirty="0" smtClean="0">
                <a:solidFill>
                  <a:schemeClr val="tx1">
                    <a:tint val="75000"/>
                  </a:schemeClr>
                </a:solidFill>
              </a:rPr>
              <a:t>Peer States</a:t>
            </a:r>
          </a:p>
          <a:p>
            <a:pPr marL="509588" lvl="0" indent="-509588">
              <a:spcBef>
                <a:spcPct val="20000"/>
              </a:spcBef>
              <a:buFont typeface="Arial" pitchFamily="34" charset="0"/>
              <a:buChar char="•"/>
              <a:defRPr/>
            </a:pPr>
            <a:endParaRPr lang="en-US" sz="2800" dirty="0" smtClean="0">
              <a:solidFill>
                <a:srgbClr val="660066"/>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a:p>
            <a:pPr marL="509588" marR="0" lvl="0" indent="-509588" fontAlgn="auto">
              <a:lnSpc>
                <a:spcPct val="100000"/>
              </a:lnSpc>
              <a:spcBef>
                <a:spcPct val="20000"/>
              </a:spcBef>
              <a:spcAft>
                <a:spcPts val="0"/>
              </a:spcAft>
              <a:buClrTx/>
              <a:buSzTx/>
              <a:buFont typeface="Arial" pitchFamily="34" charset="0"/>
              <a:buChar char="•"/>
              <a:tabLst/>
              <a:defRPr/>
            </a:pPr>
            <a:endParaRPr lang="en-US" sz="3200" dirty="0" smtClean="0">
              <a:solidFill>
                <a:schemeClr val="tx1">
                  <a:tint val="75000"/>
                </a:schemeClr>
              </a:solidFill>
            </a:endParaRPr>
          </a:p>
        </p:txBody>
      </p:sp>
      <p:sp>
        <p:nvSpPr>
          <p:cNvPr id="8" name="Slide Number Placeholder 7"/>
          <p:cNvSpPr>
            <a:spLocks noGrp="1"/>
          </p:cNvSpPr>
          <p:nvPr>
            <p:ph type="sldNum" sz="quarter" idx="12"/>
          </p:nvPr>
        </p:nvSpPr>
        <p:spPr/>
        <p:txBody>
          <a:bodyPr/>
          <a:lstStyle/>
          <a:p>
            <a:fld id="{55571EC2-54B2-314F-8254-DD0DABAE2B3F}" type="slidenum">
              <a:rPr lang="en-US" smtClean="0"/>
              <a:pPr/>
              <a:t>5</a:t>
            </a:fld>
            <a:endParaRPr lang="en-US" dirty="0"/>
          </a:p>
        </p:txBody>
      </p:sp>
      <p:pic>
        <p:nvPicPr>
          <p:cNvPr id="1026" name="Picture 2"/>
          <p:cNvPicPr>
            <a:picLocks noChangeAspect="1" noChangeArrowheads="1"/>
          </p:cNvPicPr>
          <p:nvPr/>
        </p:nvPicPr>
        <p:blipFill>
          <a:blip r:embed="rId3"/>
          <a:srcRect/>
          <a:stretch>
            <a:fillRect/>
          </a:stretch>
        </p:blipFill>
        <p:spPr bwMode="auto">
          <a:xfrm>
            <a:off x="3365167" y="3060821"/>
            <a:ext cx="5466066" cy="3359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26536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ing Planning to Programming 100713-01.png"/>
          <p:cNvPicPr>
            <a:picLocks noChangeAspect="1"/>
          </p:cNvPicPr>
          <p:nvPr/>
        </p:nvPicPr>
        <p:blipFill>
          <a:blip r:embed="rId3">
            <a:extLst>
              <a:ext uri="{28A0092B-C50C-407E-A947-70E740481C1C}">
                <a14:useLocalDpi xmlns:a14="http://schemas.microsoft.com/office/drawing/2010/main" xmlns="" val="0"/>
              </a:ext>
            </a:extLst>
          </a:blip>
          <a:srcRect t="13060"/>
          <a:stretch>
            <a:fillRect/>
          </a:stretch>
        </p:blipFill>
        <p:spPr>
          <a:xfrm>
            <a:off x="127000" y="1091381"/>
            <a:ext cx="9749692" cy="6549932"/>
          </a:xfrm>
          <a:prstGeom prst="rect">
            <a:avLst/>
          </a:prstGeom>
          <a:ln>
            <a:noFill/>
          </a:ln>
          <a:effectLst>
            <a:outerShdw blurRad="292100" dist="139700" dir="2700000" algn="tl" rotWithShape="0">
              <a:srgbClr val="333333">
                <a:alpha val="65000"/>
              </a:srgbClr>
            </a:outerShdw>
          </a:effectLst>
        </p:spPr>
      </p:pic>
      <p:sp>
        <p:nvSpPr>
          <p:cNvPr id="3" name="Subtitle 2"/>
          <p:cNvSpPr txBox="1">
            <a:spLocks/>
          </p:cNvSpPr>
          <p:nvPr/>
        </p:nvSpPr>
        <p:spPr>
          <a:xfrm>
            <a:off x="629587" y="195359"/>
            <a:ext cx="7869836"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Linking Planning to Programming</a:t>
            </a:r>
          </a:p>
        </p:txBody>
      </p:sp>
      <p:sp>
        <p:nvSpPr>
          <p:cNvPr id="5" name="Slide Number Placeholder 4"/>
          <p:cNvSpPr>
            <a:spLocks noGrp="1"/>
          </p:cNvSpPr>
          <p:nvPr>
            <p:ph type="sldNum" sz="quarter" idx="12"/>
          </p:nvPr>
        </p:nvSpPr>
        <p:spPr/>
        <p:txBody>
          <a:bodyPr/>
          <a:lstStyle/>
          <a:p>
            <a:fld id="{55571EC2-54B2-314F-8254-DD0DABAE2B3F}" type="slidenum">
              <a:rPr lang="en-US" smtClean="0"/>
              <a:pPr/>
              <a:t>6</a:t>
            </a:fld>
            <a:endParaRPr lang="en-US" dirty="0"/>
          </a:p>
        </p:txBody>
      </p:sp>
    </p:spTree>
    <p:extLst>
      <p:ext uri="{BB962C8B-B14F-4D97-AF65-F5344CB8AC3E}">
        <p14:creationId xmlns:p14="http://schemas.microsoft.com/office/powerpoint/2010/main" xmlns="" val="1012611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629587" y="197047"/>
            <a:ext cx="7869836"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	System Health (Sustainability)</a:t>
            </a:r>
          </a:p>
        </p:txBody>
      </p:sp>
      <p:graphicFrame>
        <p:nvGraphicFramePr>
          <p:cNvPr id="5" name="Diagram 4"/>
          <p:cNvGraphicFramePr/>
          <p:nvPr/>
        </p:nvGraphicFramePr>
        <p:xfrm>
          <a:off x="635274" y="1617033"/>
          <a:ext cx="7604273"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5571EC2-54B2-314F-8254-DD0DABAE2B3F}" type="slidenum">
              <a:rPr lang="en-US" smtClean="0"/>
              <a:pPr/>
              <a:t>7</a:t>
            </a:fld>
            <a:endParaRPr lang="en-US" dirty="0"/>
          </a:p>
        </p:txBody>
      </p:sp>
    </p:spTree>
    <p:extLst>
      <p:ext uri="{BB962C8B-B14F-4D97-AF65-F5344CB8AC3E}">
        <p14:creationId xmlns="" xmlns:p14="http://schemas.microsoft.com/office/powerpoint/2010/main" val="3785451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29587" y="197047"/>
            <a:ext cx="7869836"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System Performance Monitoring</a:t>
            </a:r>
          </a:p>
        </p:txBody>
      </p:sp>
      <p:sp>
        <p:nvSpPr>
          <p:cNvPr id="5" name="Slide Number Placeholder 4"/>
          <p:cNvSpPr>
            <a:spLocks noGrp="1"/>
          </p:cNvSpPr>
          <p:nvPr>
            <p:ph type="sldNum" sz="quarter" idx="12"/>
          </p:nvPr>
        </p:nvSpPr>
        <p:spPr/>
        <p:txBody>
          <a:bodyPr/>
          <a:lstStyle/>
          <a:p>
            <a:fld id="{55571EC2-54B2-314F-8254-DD0DABAE2B3F}" type="slidenum">
              <a:rPr lang="en-US" smtClean="0"/>
              <a:pPr/>
              <a:t>8</a:t>
            </a:fld>
            <a:endParaRPr lang="en-US" dirty="0"/>
          </a:p>
        </p:txBody>
      </p:sp>
      <p:pic>
        <p:nvPicPr>
          <p:cNvPr id="3074" name="c92b7d68-4c12-4d5c-9abe-ffaf68457e8e" descr="0AA710F7-3ABA-41D1-B6ED-3BF81E7985A1"/>
          <p:cNvPicPr>
            <a:picLocks noChangeAspect="1" noChangeArrowheads="1"/>
          </p:cNvPicPr>
          <p:nvPr/>
        </p:nvPicPr>
        <p:blipFill>
          <a:blip r:embed="rId3"/>
          <a:srcRect t="12586"/>
          <a:stretch>
            <a:fillRect/>
          </a:stretch>
        </p:blipFill>
        <p:spPr bwMode="auto">
          <a:xfrm>
            <a:off x="284622" y="1177033"/>
            <a:ext cx="8572976" cy="4931925"/>
          </a:xfrm>
          <a:prstGeom prst="rect">
            <a:avLst/>
          </a:prstGeom>
          <a:noFill/>
          <a:ln w="9525">
            <a:noFill/>
            <a:miter lim="800000"/>
            <a:headEnd/>
            <a:tailEnd/>
          </a:ln>
        </p:spPr>
      </p:pic>
    </p:spTree>
    <p:extLst>
      <p:ext uri="{BB962C8B-B14F-4D97-AF65-F5344CB8AC3E}">
        <p14:creationId xmlns:p14="http://schemas.microsoft.com/office/powerpoint/2010/main" xmlns="" val="378545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gram Structure 100713-01.png"/>
          <p:cNvPicPr>
            <a:picLocks noChangeAspect="1"/>
          </p:cNvPicPr>
          <p:nvPr/>
        </p:nvPicPr>
        <p:blipFill>
          <a:blip r:embed="rId3">
            <a:extLst>
              <a:ext uri="{28A0092B-C50C-407E-A947-70E740481C1C}">
                <a14:useLocalDpi xmlns:a14="http://schemas.microsoft.com/office/drawing/2010/main" xmlns="" val="0"/>
              </a:ext>
            </a:extLst>
          </a:blip>
          <a:srcRect t="11645"/>
          <a:stretch>
            <a:fillRect/>
          </a:stretch>
        </p:blipFill>
        <p:spPr>
          <a:xfrm>
            <a:off x="-254000" y="1120877"/>
            <a:ext cx="9676245" cy="5531970"/>
          </a:xfrm>
          <a:prstGeom prst="rect">
            <a:avLst/>
          </a:prstGeom>
          <a:ln>
            <a:noFill/>
          </a:ln>
          <a:effectLst>
            <a:outerShdw blurRad="292100" dist="139700" dir="2700000" algn="tl" rotWithShape="0">
              <a:srgbClr val="333333">
                <a:alpha val="65000"/>
              </a:srgbClr>
            </a:outerShdw>
          </a:effectLst>
        </p:spPr>
      </p:pic>
      <p:sp>
        <p:nvSpPr>
          <p:cNvPr id="4" name="Subtitle 2"/>
          <p:cNvSpPr txBox="1">
            <a:spLocks/>
          </p:cNvSpPr>
          <p:nvPr/>
        </p:nvSpPr>
        <p:spPr>
          <a:xfrm>
            <a:off x="629587" y="195359"/>
            <a:ext cx="7869836" cy="1574596"/>
          </a:xfrm>
          <a:prstGeom prst="rect">
            <a:avLst/>
          </a:prstGeom>
        </p:spPr>
        <p:txBody>
          <a:bodyPr vert="horz" lIns="91440" tIns="45720" rIns="91440" bIns="45720" rtlCol="0">
            <a:normAutofit/>
          </a:bodyPr>
          <a:lstStyle/>
          <a:p>
            <a:pPr marR="0" lvl="0" algn="ctr" fontAlgn="auto">
              <a:lnSpc>
                <a:spcPct val="100000"/>
              </a:lnSpc>
              <a:spcBef>
                <a:spcPct val="20000"/>
              </a:spcBef>
              <a:spcAft>
                <a:spcPts val="0"/>
              </a:spcAft>
              <a:buClrTx/>
              <a:buSzTx/>
              <a:tabLst/>
              <a:defRPr/>
            </a:pPr>
            <a:r>
              <a:rPr lang="en-US" sz="4000" b="1" dirty="0" smtClean="0">
                <a:solidFill>
                  <a:schemeClr val="tx1">
                    <a:tint val="75000"/>
                  </a:schemeClr>
                </a:solidFill>
              </a:rPr>
              <a:t>Program Investment Categories</a:t>
            </a:r>
          </a:p>
        </p:txBody>
      </p:sp>
      <p:sp>
        <p:nvSpPr>
          <p:cNvPr id="5" name="Slide Number Placeholder 4"/>
          <p:cNvSpPr>
            <a:spLocks noGrp="1"/>
          </p:cNvSpPr>
          <p:nvPr>
            <p:ph type="sldNum" sz="quarter" idx="12"/>
          </p:nvPr>
        </p:nvSpPr>
        <p:spPr/>
        <p:txBody>
          <a:bodyPr/>
          <a:lstStyle/>
          <a:p>
            <a:fld id="{55571EC2-54B2-314F-8254-DD0DABAE2B3F}" type="slidenum">
              <a:rPr lang="en-US" smtClean="0"/>
              <a:pPr/>
              <a:t>9</a:t>
            </a:fld>
            <a:endParaRPr lang="en-US" dirty="0"/>
          </a:p>
        </p:txBody>
      </p:sp>
    </p:spTree>
    <p:extLst>
      <p:ext uri="{BB962C8B-B14F-4D97-AF65-F5344CB8AC3E}">
        <p14:creationId xmlns:p14="http://schemas.microsoft.com/office/powerpoint/2010/main" xmlns="" val="1126536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TotalTime>
  <Words>893</Words>
  <Application>Microsoft Office PowerPoint</Application>
  <PresentationFormat>On-screen Show (4:3)</PresentationFormat>
  <Paragraphs>251</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AASHTO SCOP Linking Planning to Programming P2P Link</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AASHTO SCOP Linking Planning to Programming P2P Link</vt:lpstr>
    </vt:vector>
  </TitlesOfParts>
  <Company>KDA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Caprice Perry</dc:creator>
  <cp:lastModifiedBy>melita</cp:lastModifiedBy>
  <cp:revision>194</cp:revision>
  <dcterms:created xsi:type="dcterms:W3CDTF">2013-05-20T19:29:58Z</dcterms:created>
  <dcterms:modified xsi:type="dcterms:W3CDTF">2014-01-07T18:24:23Z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