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53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41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73F26-04F0-43A6-AB26-A0059E5B3595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41BCE-9C83-4E1E-B0F8-C30A8234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82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9A392-AB33-498D-A615-ACD16963FAD4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F91B0-30F9-4B6D-A638-FF47DC4A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0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1B0-30F9-4B6D-A638-FF47DC4AD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99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1B0-30F9-4B6D-A638-FF47DC4ADA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4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1B0-30F9-4B6D-A638-FF47DC4ADA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14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1B0-30F9-4B6D-A638-FF47DC4ADA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89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1B0-30F9-4B6D-A638-FF47DC4ADA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01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1B0-30F9-4B6D-A638-FF47DC4ADA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1B0-30F9-4B6D-A638-FF47DC4AD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3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1B0-30F9-4B6D-A638-FF47DC4AD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2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1B0-30F9-4B6D-A638-FF47DC4ADA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1B0-30F9-4B6D-A638-FF47DC4AD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1B0-30F9-4B6D-A638-FF47DC4AD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02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1B0-30F9-4B6D-A638-FF47DC4AD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4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1B0-30F9-4B6D-A638-FF47DC4AD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91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F91B0-30F9-4B6D-A638-FF47DC4ADA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7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E691-07A4-4658-BFF6-EF3FA4F0041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2632-6969-41DD-B0B0-3CE6E2215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E691-07A4-4658-BFF6-EF3FA4F0041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2632-6969-41DD-B0B0-3CE6E2215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E691-07A4-4658-BFF6-EF3FA4F0041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2632-6969-41DD-B0B0-3CE6E2215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E691-07A4-4658-BFF6-EF3FA4F0041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2632-6969-41DD-B0B0-3CE6E2215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E691-07A4-4658-BFF6-EF3FA4F0041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2632-6969-41DD-B0B0-3CE6E2215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E691-07A4-4658-BFF6-EF3FA4F0041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2632-6969-41DD-B0B0-3CE6E22155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E691-07A4-4658-BFF6-EF3FA4F0041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2632-6969-41DD-B0B0-3CE6E2215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E691-07A4-4658-BFF6-EF3FA4F0041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2632-6969-41DD-B0B0-3CE6E2215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E691-07A4-4658-BFF6-EF3FA4F0041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2632-6969-41DD-B0B0-3CE6E2215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E691-07A4-4658-BFF6-EF3FA4F0041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422632-6969-41DD-B0B0-3CE6E2215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E691-07A4-4658-BFF6-EF3FA4F0041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2632-6969-41DD-B0B0-3CE6E2215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F1E691-07A4-4658-BFF6-EF3FA4F00418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D422632-6969-41DD-B0B0-3CE6E22155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12515" y="1694732"/>
            <a:ext cx="5648623" cy="1495143"/>
          </a:xfrm>
        </p:spPr>
        <p:txBody>
          <a:bodyPr/>
          <a:lstStyle/>
          <a:p>
            <a:r>
              <a:rPr lang="en-US" sz="4800" dirty="0" smtClean="0"/>
              <a:t>Creatively funding public transit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827748" y="2696917"/>
            <a:ext cx="6511131" cy="151252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smtClean="0"/>
              <a:t>Ron </a:t>
            </a:r>
            <a:r>
              <a:rPr lang="en-US" sz="2000" dirty="0" err="1" smtClean="0"/>
              <a:t>romley</a:t>
            </a:r>
            <a:r>
              <a:rPr lang="en-US" sz="2000" dirty="0" smtClean="0"/>
              <a:t> and </a:t>
            </a:r>
            <a:r>
              <a:rPr lang="en-US" sz="2000" dirty="0" err="1" smtClean="0"/>
              <a:t>ed</a:t>
            </a:r>
            <a:r>
              <a:rPr lang="en-US" sz="2000" dirty="0" smtClean="0"/>
              <a:t> </a:t>
            </a:r>
            <a:r>
              <a:rPr lang="en-US" sz="2000" dirty="0" err="1" smtClean="0"/>
              <a:t>steinback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yavapai</a:t>
            </a:r>
            <a:r>
              <a:rPr lang="en-US" sz="2000" dirty="0" smtClean="0"/>
              <a:t> regional </a:t>
            </a:r>
            <a:r>
              <a:rPr lang="en-US" sz="2000" dirty="0" err="1" smtClean="0"/>
              <a:t>trasnit</a:t>
            </a:r>
            <a:endParaRPr lang="en-US" sz="2000" dirty="0" smtClean="0"/>
          </a:p>
          <a:p>
            <a:r>
              <a:rPr lang="en-US" sz="2000" dirty="0" smtClean="0"/>
              <a:t>Mike Normand, ADOT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113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33569" y="1366273"/>
            <a:ext cx="5650992" cy="1489002"/>
          </a:xfrm>
        </p:spPr>
        <p:txBody>
          <a:bodyPr/>
          <a:lstStyle/>
          <a:p>
            <a:r>
              <a:rPr lang="en-US" sz="4400" dirty="0" smtClean="0"/>
              <a:t>Yavapai regional transit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159179" y="2315922"/>
            <a:ext cx="6510528" cy="50286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Corporate structures and design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033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Corporate Structures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598"/>
            <a:ext cx="7391400" cy="391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93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1097280"/>
            <a:ext cx="3337560" cy="3712464"/>
          </a:xfrm>
        </p:spPr>
        <p:txBody>
          <a:bodyPr/>
          <a:lstStyle/>
          <a:p>
            <a:r>
              <a:rPr lang="en-US" dirty="0" smtClean="0"/>
              <a:t>Operations </a:t>
            </a:r>
          </a:p>
          <a:p>
            <a:r>
              <a:rPr lang="en-US" dirty="0" smtClean="0"/>
              <a:t>Planning</a:t>
            </a:r>
          </a:p>
          <a:p>
            <a:r>
              <a:rPr lang="en-US" dirty="0"/>
              <a:t>	</a:t>
            </a:r>
            <a:r>
              <a:rPr lang="en-US" dirty="0" smtClean="0"/>
              <a:t>future</a:t>
            </a:r>
          </a:p>
          <a:p>
            <a:r>
              <a:rPr lang="en-US" dirty="0"/>
              <a:t>	</a:t>
            </a:r>
            <a:r>
              <a:rPr lang="en-US" dirty="0" smtClean="0"/>
              <a:t>present</a:t>
            </a:r>
          </a:p>
          <a:p>
            <a:r>
              <a:rPr lang="en-US" dirty="0"/>
              <a:t>	</a:t>
            </a:r>
            <a:r>
              <a:rPr lang="en-US" dirty="0" smtClean="0"/>
              <a:t>ongoing</a:t>
            </a:r>
          </a:p>
          <a:p>
            <a:r>
              <a:rPr lang="en-US" dirty="0" smtClean="0"/>
              <a:t>Public relations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529584" cy="3712464"/>
          </a:xfrm>
        </p:spPr>
        <p:txBody>
          <a:bodyPr/>
          <a:lstStyle/>
          <a:p>
            <a:r>
              <a:rPr lang="en-US" dirty="0" smtClean="0"/>
              <a:t>Grants</a:t>
            </a:r>
          </a:p>
          <a:p>
            <a:r>
              <a:rPr lang="en-US" dirty="0"/>
              <a:t>	</a:t>
            </a:r>
            <a:r>
              <a:rPr lang="en-US" dirty="0" smtClean="0"/>
              <a:t>community based</a:t>
            </a:r>
          </a:p>
          <a:p>
            <a:r>
              <a:rPr lang="en-US" dirty="0"/>
              <a:t>	</a:t>
            </a:r>
            <a:r>
              <a:rPr lang="en-US" dirty="0" smtClean="0"/>
              <a:t>government</a:t>
            </a:r>
          </a:p>
          <a:p>
            <a:r>
              <a:rPr lang="en-US" dirty="0" smtClean="0"/>
              <a:t>Advertising</a:t>
            </a:r>
          </a:p>
          <a:p>
            <a:r>
              <a:rPr lang="en-US" dirty="0" smtClean="0"/>
              <a:t>Support revenues</a:t>
            </a:r>
          </a:p>
          <a:p>
            <a:r>
              <a:rPr lang="en-US" dirty="0" smtClean="0"/>
              <a:t>Endowment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762000"/>
          </a:xfrm>
        </p:spPr>
        <p:txBody>
          <a:bodyPr/>
          <a:lstStyle/>
          <a:p>
            <a:pPr algn="ctr"/>
            <a:r>
              <a:rPr lang="en-US" sz="3800" dirty="0" smtClean="0"/>
              <a:t>Yavapai regional transit 501(c)4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24769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1097280"/>
            <a:ext cx="3337560" cy="37124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Planning</a:t>
            </a:r>
          </a:p>
          <a:p>
            <a:r>
              <a:rPr lang="en-US" dirty="0"/>
              <a:t>	</a:t>
            </a:r>
            <a:r>
              <a:rPr lang="en-US" dirty="0" smtClean="0"/>
              <a:t>future and ongoing</a:t>
            </a:r>
          </a:p>
          <a:p>
            <a:r>
              <a:rPr lang="en-US" dirty="0" smtClean="0"/>
              <a:t>Public relations</a:t>
            </a:r>
          </a:p>
          <a:p>
            <a:r>
              <a:rPr lang="en-US" dirty="0" smtClean="0"/>
              <a:t>Community Involvement</a:t>
            </a:r>
          </a:p>
          <a:p>
            <a:r>
              <a:rPr lang="en-US" dirty="0" smtClean="0"/>
              <a:t>Donations</a:t>
            </a:r>
          </a:p>
          <a:p>
            <a:r>
              <a:rPr lang="en-US" dirty="0" smtClean="0"/>
              <a:t>Training/ CPR Classes</a:t>
            </a:r>
          </a:p>
          <a:p>
            <a:r>
              <a:rPr lang="en-US" dirty="0" smtClean="0"/>
              <a:t>Friends of Transit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529584" cy="37124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Grants</a:t>
            </a:r>
          </a:p>
          <a:p>
            <a:r>
              <a:rPr lang="en-US" dirty="0"/>
              <a:t>	</a:t>
            </a:r>
            <a:r>
              <a:rPr lang="en-US" dirty="0" smtClean="0"/>
              <a:t>community based</a:t>
            </a:r>
          </a:p>
          <a:p>
            <a:r>
              <a:rPr lang="en-US" dirty="0"/>
              <a:t>	</a:t>
            </a:r>
            <a:r>
              <a:rPr lang="en-US" dirty="0" smtClean="0"/>
              <a:t>government</a:t>
            </a:r>
          </a:p>
          <a:p>
            <a:r>
              <a:rPr lang="en-US" dirty="0" smtClean="0"/>
              <a:t>Sponsorships deductible net of benefits</a:t>
            </a:r>
          </a:p>
          <a:p>
            <a:r>
              <a:rPr lang="en-US" dirty="0" smtClean="0"/>
              <a:t>Children’s Education</a:t>
            </a:r>
          </a:p>
          <a:p>
            <a:r>
              <a:rPr lang="en-US" dirty="0" smtClean="0"/>
              <a:t>Endowment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762000"/>
          </a:xfrm>
        </p:spPr>
        <p:txBody>
          <a:bodyPr/>
          <a:lstStyle/>
          <a:p>
            <a:pPr algn="ctr"/>
            <a:r>
              <a:rPr lang="en-US" sz="3800" dirty="0" smtClean="0"/>
              <a:t>Yavapai regional transit 501(c)3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65266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657600" cy="3581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1. </a:t>
            </a:r>
            <a:r>
              <a:rPr lang="en-US" dirty="0"/>
              <a:t>For </a:t>
            </a:r>
            <a:r>
              <a:rPr lang="en-US" dirty="0" smtClean="0"/>
              <a:t>a rural </a:t>
            </a:r>
            <a:r>
              <a:rPr lang="en-US" dirty="0"/>
              <a:t>transit system, for every $1 invested, there are $4 in economic returns</a:t>
            </a:r>
          </a:p>
          <a:p>
            <a:r>
              <a:rPr lang="en-US" dirty="0" smtClean="0"/>
              <a:t>2. For every </a:t>
            </a:r>
            <a:r>
              <a:rPr lang="en-US" dirty="0"/>
              <a:t>$</a:t>
            </a:r>
            <a:r>
              <a:rPr lang="en-US" dirty="0" smtClean="0"/>
              <a:t>1 </a:t>
            </a:r>
            <a:r>
              <a:rPr lang="en-US" dirty="0"/>
              <a:t>million in operating investment yields $</a:t>
            </a:r>
            <a:r>
              <a:rPr lang="en-US" dirty="0" smtClean="0"/>
              <a:t>3.2 </a:t>
            </a:r>
            <a:r>
              <a:rPr lang="en-US" dirty="0"/>
              <a:t>million in increased business </a:t>
            </a:r>
            <a:r>
              <a:rPr lang="en-US" dirty="0" smtClean="0"/>
              <a:t>sales locally.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10000" cy="35052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3.</a:t>
            </a:r>
            <a:r>
              <a:rPr lang="en-US" dirty="0"/>
              <a:t> Individuals save 785 million hours in travel time and 640 million gallons of fuel annually</a:t>
            </a:r>
          </a:p>
          <a:p>
            <a:pPr lvl="0"/>
            <a:r>
              <a:rPr lang="en-US" dirty="0" smtClean="0"/>
              <a:t>4. </a:t>
            </a:r>
            <a:r>
              <a:rPr lang="en-US" dirty="0"/>
              <a:t>Avoids the emission of more than 126 million pounds of </a:t>
            </a:r>
            <a:r>
              <a:rPr lang="en-US" dirty="0" smtClean="0"/>
              <a:t>hydrocarbons and the </a:t>
            </a:r>
            <a:r>
              <a:rPr lang="en-US" dirty="0"/>
              <a:t>emission of 156 million pounds of </a:t>
            </a:r>
            <a:r>
              <a:rPr lang="en-US" dirty="0" smtClean="0"/>
              <a:t>nitrogen </a:t>
            </a:r>
            <a:r>
              <a:rPr lang="en-US" dirty="0"/>
              <a:t>oxides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914400"/>
          </a:xfrm>
        </p:spPr>
        <p:txBody>
          <a:bodyPr/>
          <a:lstStyle/>
          <a:p>
            <a:pPr algn="ctr"/>
            <a:r>
              <a:rPr lang="en-US" sz="3200" dirty="0" smtClean="0"/>
              <a:t>Economics benefits of a transit system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064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3318705" cy="212733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3200400" cy="2590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Chino Valley Transit &gt;&gt;&gt;&gt;&gt;</a:t>
            </a:r>
            <a:br>
              <a:rPr lang="en-US" sz="3600" dirty="0" smtClean="0"/>
            </a:br>
            <a:r>
              <a:rPr lang="en-US" sz="3600" dirty="0" smtClean="0"/>
              <a:t>Yavapai Regional Transit Inc.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646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Volunteer Drivers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2099">
            <a:off x="3073007" y="1595080"/>
            <a:ext cx="6292713" cy="4975520"/>
          </a:xfrm>
        </p:spPr>
      </p:pic>
    </p:spTree>
    <p:extLst>
      <p:ext uri="{BB962C8B-B14F-4D97-AF65-F5344CB8AC3E}">
        <p14:creationId xmlns:p14="http://schemas.microsoft.com/office/powerpoint/2010/main" val="34791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181100" y="1638300"/>
            <a:ext cx="4876800" cy="1752600"/>
          </a:xfrm>
        </p:spPr>
        <p:txBody>
          <a:bodyPr/>
          <a:lstStyle/>
          <a:p>
            <a:r>
              <a:rPr lang="en-US" sz="4000" dirty="0"/>
              <a:t>Promotion and Community outreach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6647106" cy="4804866"/>
          </a:xfrm>
        </p:spPr>
      </p:pic>
    </p:spTree>
    <p:extLst>
      <p:ext uri="{BB962C8B-B14F-4D97-AF65-F5344CB8AC3E}">
        <p14:creationId xmlns:p14="http://schemas.microsoft.com/office/powerpoint/2010/main" val="99091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510"/>
            <a:ext cx="7723750" cy="692369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9140000">
            <a:off x="741749" y="1368619"/>
            <a:ext cx="5486400" cy="1727527"/>
          </a:xfrm>
        </p:spPr>
        <p:txBody>
          <a:bodyPr/>
          <a:lstStyle/>
          <a:p>
            <a:r>
              <a:rPr lang="en-US" sz="4800" dirty="0" smtClean="0"/>
              <a:t>Slogans and </a:t>
            </a:r>
            <a:br>
              <a:rPr lang="en-US" sz="4800" dirty="0" smtClean="0"/>
            </a:br>
            <a:r>
              <a:rPr lang="en-US" sz="4800" dirty="0" smtClean="0"/>
              <a:t>find identity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8940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610600" cy="548640"/>
          </a:xfrm>
        </p:spPr>
        <p:txBody>
          <a:bodyPr/>
          <a:lstStyle/>
          <a:p>
            <a:r>
              <a:rPr lang="en-US" sz="4000" dirty="0" smtClean="0"/>
              <a:t>Volunteer riders and helpers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248400" cy="4572000"/>
          </a:xfrm>
        </p:spPr>
      </p:pic>
    </p:spTree>
    <p:extLst>
      <p:ext uri="{BB962C8B-B14F-4D97-AF65-F5344CB8AC3E}">
        <p14:creationId xmlns:p14="http://schemas.microsoft.com/office/powerpoint/2010/main" val="10606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-275254" y="186451"/>
            <a:ext cx="5650992" cy="2070496"/>
          </a:xfrm>
        </p:spPr>
        <p:txBody>
          <a:bodyPr/>
          <a:lstStyle/>
          <a:p>
            <a:r>
              <a:rPr lang="en-US" sz="4400" dirty="0" smtClean="0"/>
              <a:t>Create </a:t>
            </a:r>
            <a:br>
              <a:rPr lang="en-US" sz="4400" dirty="0" smtClean="0"/>
            </a:br>
            <a:r>
              <a:rPr lang="en-US" sz="4400" dirty="0" smtClean="0"/>
              <a:t>unique </a:t>
            </a:r>
            <a:br>
              <a:rPr lang="en-US" sz="4400" dirty="0" smtClean="0"/>
            </a:br>
            <a:r>
              <a:rPr lang="en-US" sz="4400" dirty="0" smtClean="0"/>
              <a:t>identity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97" y="2209800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4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Advertising revenues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00138"/>
            <a:ext cx="7239000" cy="3776662"/>
          </a:xfrm>
        </p:spPr>
      </p:pic>
    </p:spTree>
    <p:extLst>
      <p:ext uri="{BB962C8B-B14F-4D97-AF65-F5344CB8AC3E}">
        <p14:creationId xmlns:p14="http://schemas.microsoft.com/office/powerpoint/2010/main" val="48861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Rebranding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2999"/>
            <a:ext cx="727109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4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672</TotalTime>
  <Words>161</Words>
  <Application>Microsoft Office PowerPoint</Application>
  <PresentationFormat>On-screen Show (4:3)</PresentationFormat>
  <Paragraphs>62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Creatively funding public transit</vt:lpstr>
      <vt:lpstr>Chino Valley Transit &gt;&gt;&gt;&gt;&gt; Yavapai Regional Transit Inc.</vt:lpstr>
      <vt:lpstr>Volunteer Drivers</vt:lpstr>
      <vt:lpstr>Promotion and Community outreach</vt:lpstr>
      <vt:lpstr>Slogans and  find identity</vt:lpstr>
      <vt:lpstr>Volunteer riders and helpers</vt:lpstr>
      <vt:lpstr>Create  unique  identity</vt:lpstr>
      <vt:lpstr>Advertising revenues</vt:lpstr>
      <vt:lpstr>Rebranding</vt:lpstr>
      <vt:lpstr>Yavapai regional transit</vt:lpstr>
      <vt:lpstr>Corporate Structures</vt:lpstr>
      <vt:lpstr>Yavapai regional transit 501(c)4</vt:lpstr>
      <vt:lpstr>Yavapai regional transit 501(c)3</vt:lpstr>
      <vt:lpstr>Economics benefits of a transit system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Steinback</dc:creator>
  <cp:lastModifiedBy>Ed Steinback</cp:lastModifiedBy>
  <cp:revision>24</cp:revision>
  <dcterms:created xsi:type="dcterms:W3CDTF">2014-01-14T18:27:43Z</dcterms:created>
  <dcterms:modified xsi:type="dcterms:W3CDTF">2014-01-15T23:34:06Z</dcterms:modified>
</cp:coreProperties>
</file>